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</p:sldIdLst>
  <p:sldSz cx="18288000" cy="10287000"/>
  <p:notesSz cx="6858000" cy="9144000"/>
  <p:embeddedFontLs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각진펜 Bold" panose="020B0600000101010101" charset="-127"/>
      <p:regular r:id="rId63"/>
    </p:embeddedFont>
    <p:embeddedFont>
      <p:font typeface="Gotham Bold" panose="020B0600000101010101" charset="0"/>
      <p:regular r:id="rId64"/>
    </p:embeddedFont>
    <p:embeddedFont>
      <p:font typeface="각진펜" panose="020B0600000101010101" charset="-127"/>
      <p:regular r:id="rId6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2" d="100"/>
          <a:sy n="62" d="100"/>
        </p:scale>
        <p:origin x="8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30.12.2025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env, test에서uvm_config_db를 통해 is_active를 설정 할 수 있음 이걸 통해서 agent가 빌드 페이즈에서 만들어질때 모니터만 만들어지는지 드라이버 시퀀서까지 만들어지게 된다.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Pull Mode (UVM 기본 방식)</a:t>
            </a:r>
          </a:p>
          <a:p>
            <a:endParaRPr lang="en-US"/>
          </a:p>
          <a:p>
            <a:r>
              <a:rPr lang="en-US"/>
              <a:t>주도권: Driver (소비자)가 요청할 때만 데이터 전달</a:t>
            </a:r>
          </a:p>
          <a:p>
            <a:r>
              <a:rPr lang="en-US"/>
              <a:t>흐름: Driver가 get_next_item() 호출 → Sequencer가 응답</a:t>
            </a:r>
          </a:p>
          <a:p>
            <a:r>
              <a:rPr lang="en-US"/>
              <a:t>특징: Driver가 바쁘면 자동으로 대기, flow control이 자연스럽게 적용됨</a:t>
            </a:r>
          </a:p>
          <a:p>
            <a:endParaRPr lang="en-US"/>
          </a:p>
          <a:p>
            <a:r>
              <a:rPr lang="en-US"/>
              <a:t>Push Mode</a:t>
            </a:r>
          </a:p>
          <a:p>
            <a:endParaRPr lang="en-US"/>
          </a:p>
          <a:p>
            <a:r>
              <a:rPr lang="en-US"/>
              <a:t>주도권: Sequencer (생산자)가 데이터를 밀어넣음</a:t>
            </a:r>
          </a:p>
          <a:p>
            <a:r>
              <a:rPr lang="en-US"/>
              <a:t>흐름: Sequencer가 준비되면 Driver에게 강제 전달</a:t>
            </a:r>
          </a:p>
          <a:p>
            <a:r>
              <a:rPr lang="en-US"/>
              <a:t>특징: Driver가 처리 중이어도 데이터가 계속 들어올 수 있음</a:t>
            </a:r>
          </a:p>
          <a:p>
            <a:endParaRPr lang="en-US"/>
          </a:p>
          <a:p>
            <a:r>
              <a:rPr lang="en-US"/>
              <a:t>SEQ_ARB_FIFO</a:t>
            </a:r>
          </a:p>
          <a:p>
            <a:r>
              <a:rPr lang="en-US"/>
              <a:t>요청 순서대로 처리 </a:t>
            </a:r>
          </a:p>
          <a:p>
            <a:endParaRPr lang="en-US"/>
          </a:p>
          <a:p>
            <a:r>
              <a:rPr lang="en-US"/>
              <a:t>SEQ_ARB_RANDOM</a:t>
            </a:r>
          </a:p>
          <a:p>
            <a:r>
              <a:rPr lang="en-US"/>
              <a:t>대기 중인 Sequence 중 무작위 선택</a:t>
            </a:r>
          </a:p>
          <a:p>
            <a:endParaRPr lang="en-US"/>
          </a:p>
          <a:p>
            <a:r>
              <a:rPr lang="en-US"/>
              <a:t>SEQ_ARB_STRICT_FIFO</a:t>
            </a:r>
          </a:p>
          <a:p>
            <a:r>
              <a:rPr lang="en-US"/>
              <a:t>동일 우선순위 내 FIFO, 높은 우선순위 항상 선처리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3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3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6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6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6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48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9" name="TextBox 9"/>
          <p:cNvSpPr txBox="1"/>
          <p:nvPr/>
        </p:nvSpPr>
        <p:spPr>
          <a:xfrm>
            <a:off x="2712591" y="3207612"/>
            <a:ext cx="12862818" cy="3154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5000" b="1" spc="-100" dirty="0" err="1" smtClean="0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UVM_</a:t>
            </a:r>
            <a:r>
              <a:rPr lang="en-US" sz="5000" b="1" spc="-100" dirty="0" err="1" smtClean="0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theory</a:t>
            </a:r>
            <a:endParaRPr lang="en-US" sz="5000" b="1" spc="-100" dirty="0">
              <a:solidFill>
                <a:srgbClr val="000000"/>
              </a:solidFill>
              <a:latin typeface="Gotham Bold"/>
              <a:ea typeface="Gotham Bold"/>
              <a:cs typeface="Gotham Bold"/>
              <a:sym typeface="Gotham Bold"/>
            </a:endParaRPr>
          </a:p>
          <a:p>
            <a:pPr algn="ctr">
              <a:lnSpc>
                <a:spcPts val="6000"/>
              </a:lnSpc>
            </a:pPr>
            <a:endParaRPr lang="en-US" sz="5000" b="1" spc="-100" dirty="0">
              <a:solidFill>
                <a:srgbClr val="000000"/>
              </a:solidFill>
              <a:latin typeface="Gotham Bold"/>
              <a:ea typeface="Gotham Bold"/>
              <a:cs typeface="Gotham Bold"/>
              <a:sym typeface="Gotham Bold"/>
            </a:endParaRPr>
          </a:p>
          <a:p>
            <a:pPr algn="ctr">
              <a:lnSpc>
                <a:spcPts val="6599"/>
              </a:lnSpc>
              <a:spcBef>
                <a:spcPct val="0"/>
              </a:spcBef>
            </a:pPr>
            <a:endParaRPr lang="en-US" sz="5000" b="1" spc="-100" dirty="0">
              <a:solidFill>
                <a:srgbClr val="000000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3741315" y="1906307"/>
            <a:ext cx="9171640" cy="5755204"/>
          </a:xfrm>
          <a:custGeom>
            <a:avLst/>
            <a:gdLst/>
            <a:ahLst/>
            <a:cxnLst/>
            <a:rect l="l" t="t" r="r" b="b"/>
            <a:pathLst>
              <a:path w="9171640" h="5755204">
                <a:moveTo>
                  <a:pt x="0" y="0"/>
                </a:moveTo>
                <a:lnTo>
                  <a:pt x="9171640" y="0"/>
                </a:lnTo>
                <a:lnTo>
                  <a:pt x="9171640" y="5755205"/>
                </a:lnTo>
                <a:lnTo>
                  <a:pt x="0" y="57552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Driver &amp; Monitor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772399" y="7156450"/>
            <a:ext cx="9397305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Driver :</a:t>
            </a:r>
          </a:p>
          <a:p>
            <a:pPr marL="863598" lvl="2" indent="-287866" algn="l">
              <a:lnSpc>
                <a:spcPts val="2799"/>
              </a:lnSpc>
              <a:buFont typeface="Arial"/>
              <a:buChar char="⚬"/>
            </a:pPr>
            <a:r>
              <a:rPr lang="en-US" sz="1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Role: Transaction-to-Pin Translator</a:t>
            </a:r>
          </a:p>
          <a:p>
            <a:pPr marL="863598" lvl="2" indent="-287866" algn="l">
              <a:lnSpc>
                <a:spcPts val="2799"/>
              </a:lnSpc>
              <a:buFont typeface="Arial"/>
              <a:buChar char="⚬"/>
            </a:pPr>
            <a:r>
              <a:rPr lang="en-US" sz="1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Action: Sequencer의 Transaction을 pin-level Signal로 변환하여 DUT에 인가.</a:t>
            </a:r>
          </a:p>
          <a:p>
            <a:pPr marL="431799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Monitor :</a:t>
            </a:r>
          </a:p>
          <a:p>
            <a:pPr marL="863598" lvl="2" indent="-287866" algn="l">
              <a:lnSpc>
                <a:spcPts val="2799"/>
              </a:lnSpc>
              <a:buFont typeface="Arial"/>
              <a:buChar char="⚬"/>
            </a:pPr>
            <a:r>
              <a:rPr lang="en-US" sz="1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Role: Pin-to-Transaction Reconstructor</a:t>
            </a:r>
          </a:p>
          <a:p>
            <a:pPr marL="863598" lvl="2" indent="-287866" algn="l">
              <a:lnSpc>
                <a:spcPts val="2799"/>
              </a:lnSpc>
              <a:buFont typeface="Arial"/>
              <a:buChar char="⚬"/>
            </a:pPr>
            <a:r>
              <a:rPr lang="en-US" sz="1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Action: DUT의 pin-level signal 변화를 감지하여 의미 있는 Transaction으로 복원.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935002" y="1907552"/>
            <a:ext cx="4595209" cy="6265317"/>
          </a:xfrm>
          <a:custGeom>
            <a:avLst/>
            <a:gdLst/>
            <a:ahLst/>
            <a:cxnLst/>
            <a:rect l="l" t="t" r="r" b="b"/>
            <a:pathLst>
              <a:path w="4595209" h="6265317">
                <a:moveTo>
                  <a:pt x="0" y="0"/>
                </a:moveTo>
                <a:lnTo>
                  <a:pt x="4595210" y="0"/>
                </a:lnTo>
                <a:lnTo>
                  <a:pt x="4595210" y="6265317"/>
                </a:lnTo>
                <a:lnTo>
                  <a:pt x="0" y="62653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388919" y="2258070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530212" y="2124850"/>
            <a:ext cx="5689057" cy="1084932"/>
          </a:xfrm>
          <a:custGeom>
            <a:avLst/>
            <a:gdLst/>
            <a:ahLst/>
            <a:cxnLst/>
            <a:rect l="l" t="t" r="r" b="b"/>
            <a:pathLst>
              <a:path w="5689057" h="1084932">
                <a:moveTo>
                  <a:pt x="0" y="0"/>
                </a:moveTo>
                <a:lnTo>
                  <a:pt x="5689057" y="0"/>
                </a:lnTo>
                <a:lnTo>
                  <a:pt x="5689057" y="1084933"/>
                </a:lnTo>
                <a:lnTo>
                  <a:pt x="0" y="10849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530212" y="3695558"/>
            <a:ext cx="5689057" cy="2435571"/>
          </a:xfrm>
          <a:custGeom>
            <a:avLst/>
            <a:gdLst/>
            <a:ahLst/>
            <a:cxnLst/>
            <a:rect l="l" t="t" r="r" b="b"/>
            <a:pathLst>
              <a:path w="5689057" h="2435571">
                <a:moveTo>
                  <a:pt x="0" y="0"/>
                </a:moveTo>
                <a:lnTo>
                  <a:pt x="5689057" y="0"/>
                </a:lnTo>
                <a:lnTo>
                  <a:pt x="5689057" y="2435571"/>
                </a:lnTo>
                <a:lnTo>
                  <a:pt x="0" y="24355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474619" y="6593189"/>
            <a:ext cx="5800243" cy="1846380"/>
          </a:xfrm>
          <a:custGeom>
            <a:avLst/>
            <a:gdLst/>
            <a:ahLst/>
            <a:cxnLst/>
            <a:rect l="l" t="t" r="r" b="b"/>
            <a:pathLst>
              <a:path w="5800243" h="1846380">
                <a:moveTo>
                  <a:pt x="0" y="0"/>
                </a:moveTo>
                <a:lnTo>
                  <a:pt x="5800243" y="0"/>
                </a:lnTo>
                <a:lnTo>
                  <a:pt x="5800243" y="1846380"/>
                </a:lnTo>
                <a:lnTo>
                  <a:pt x="0" y="18463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Scoreboard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30338" y="8391944"/>
            <a:ext cx="14131230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Automated Self-Checking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육안 검사를 배제하고, Reference Model을 기반으로 수만 개의 트랜잭션을 실시간으로 자동 판정하여 검증 신뢰성을 확보.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040719" y="2290257"/>
            <a:ext cx="5439519" cy="552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0"/>
              </a:lnSpc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Scoreboard 구현 방식</a:t>
            </a:r>
          </a:p>
          <a:p>
            <a:pPr algn="l">
              <a:lnSpc>
                <a:spcPts val="2899"/>
              </a:lnSpc>
            </a:pPr>
            <a:endParaRPr lang="en-US" sz="26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2899"/>
              </a:lnSpc>
            </a:pPr>
            <a:r>
              <a:rPr lang="en-US" sz="1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1. Internal Reference Model</a:t>
            </a:r>
          </a:p>
          <a:p>
            <a:pPr marL="431799" lvl="1" indent="-215899" algn="l">
              <a:lnSpc>
                <a:spcPts val="28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Scoreboard 내부에 ref_model 포함</a:t>
            </a:r>
          </a:p>
          <a:p>
            <a:pPr marL="431799" lvl="1" indent="-215899" algn="l">
              <a:lnSpc>
                <a:spcPts val="28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입력 Transaction으로 expected 값을 직접 계산</a:t>
            </a:r>
          </a:p>
          <a:p>
            <a:pPr marL="431799" lvl="1" indent="-215899" algn="l">
              <a:lnSpc>
                <a:spcPts val="28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단순한 DUT에 적합</a:t>
            </a:r>
          </a:p>
          <a:p>
            <a:pPr algn="l">
              <a:lnSpc>
                <a:spcPts val="2899"/>
              </a:lnSpc>
            </a:pPr>
            <a:endParaRPr lang="en-US" sz="1999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2899"/>
              </a:lnSpc>
            </a:pPr>
            <a:r>
              <a:rPr lang="en-US" sz="1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 External Reference Model</a:t>
            </a:r>
          </a:p>
          <a:p>
            <a:pPr marL="431799" lvl="1" indent="-215899" algn="l">
              <a:lnSpc>
                <a:spcPts val="28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Reference Model이 Environment에 별도 존재</a:t>
            </a:r>
          </a:p>
          <a:p>
            <a:pPr marL="431799" lvl="1" indent="-215899" algn="l">
              <a:lnSpc>
                <a:spcPts val="28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Scoreboard는 순수 비교기 역할만 수행</a:t>
            </a:r>
          </a:p>
          <a:p>
            <a:pPr marL="431799" lvl="1" indent="-215899" algn="l">
              <a:lnSpc>
                <a:spcPts val="28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복잡한 설계나 재사용성이 중요할 때 선호</a:t>
            </a:r>
          </a:p>
          <a:p>
            <a:pPr algn="l">
              <a:lnSpc>
                <a:spcPts val="2899"/>
              </a:lnSpc>
            </a:pPr>
            <a:endParaRPr lang="en-US" sz="1999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2899"/>
              </a:lnSpc>
            </a:pPr>
            <a:r>
              <a:rPr lang="en-US" sz="1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3. Golden File 기반</a:t>
            </a:r>
          </a:p>
          <a:p>
            <a:pPr marL="431799" lvl="1" indent="-215899" algn="l">
              <a:lnSpc>
                <a:spcPts val="28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미리 생성된 expected 결과 파일과 비교</a:t>
            </a:r>
          </a:p>
          <a:p>
            <a:pPr marL="431799" lvl="1" indent="-215899" algn="l">
              <a:lnSpc>
                <a:spcPts val="28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Simulation 속도 최적화에 유리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17048" y="2043166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3" y="0"/>
                </a:lnTo>
                <a:lnTo>
                  <a:pt x="496093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8656396" y="2652766"/>
            <a:ext cx="8602904" cy="634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RAL이란 Register 검증을 위한 객체지향 모델이고 이를 바탕으로 추상화하여 레지스터를 다룰 수 있게 해준다.</a:t>
            </a:r>
          </a:p>
          <a:p>
            <a:pPr algn="l">
              <a:lnSpc>
                <a:spcPts val="2800"/>
              </a:lnSpc>
            </a:pPr>
            <a:endParaRPr lang="en-US" sz="20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uvm_reg_block</a:t>
            </a:r>
          </a:p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정의 : 레지스터와 메모리 그리고 다른 블록들을 담는 최상위 컨테이너</a:t>
            </a:r>
          </a:p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역할 : 디자인의 계층 구조를 그대로 반영</a:t>
            </a:r>
          </a:p>
          <a:p>
            <a:pPr algn="l">
              <a:lnSpc>
                <a:spcPts val="2800"/>
              </a:lnSpc>
            </a:pPr>
            <a:endParaRPr lang="en-US" sz="20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uvm_reg </a:t>
            </a:r>
          </a:p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정의 : 물리적인 레지스터 하나를 추상화한 객체 </a:t>
            </a:r>
          </a:p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역할 : 데이터 값을 저장하는 필드(uvm_reg_field)를 포함하며 읽고 쓰는 행위의 주체</a:t>
            </a:r>
          </a:p>
          <a:p>
            <a:pPr algn="l">
              <a:lnSpc>
                <a:spcPts val="2800"/>
              </a:lnSpc>
            </a:pPr>
            <a:endParaRPr lang="en-US" sz="20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uvm_reg_map</a:t>
            </a:r>
          </a:p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정의 : 레지스터들의 주소(Offset), 엔디안(Endian), 접근 권한 등을 정의한 지도 </a:t>
            </a:r>
          </a:p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역할 : 이 레지스터가 버스에서 어디에 위치하는 가를 정의</a:t>
            </a:r>
          </a:p>
          <a:p>
            <a:pPr algn="l">
              <a:lnSpc>
                <a:spcPts val="2800"/>
              </a:lnSpc>
            </a:pPr>
            <a:endParaRPr lang="en-US" sz="20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2800"/>
              </a:lnSpc>
            </a:pPr>
            <a:endParaRPr lang="en-US" sz="20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2800"/>
              </a:lnSpc>
            </a:pPr>
            <a:endParaRPr lang="en-US" sz="20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028700" y="2700391"/>
            <a:ext cx="7484274" cy="6071617"/>
          </a:xfrm>
          <a:custGeom>
            <a:avLst/>
            <a:gdLst/>
            <a:ahLst/>
            <a:cxnLst/>
            <a:rect l="l" t="t" r="r" b="b"/>
            <a:pathLst>
              <a:path w="7484274" h="6071617">
                <a:moveTo>
                  <a:pt x="0" y="0"/>
                </a:moveTo>
                <a:lnTo>
                  <a:pt x="7484274" y="0"/>
                </a:lnTo>
                <a:lnTo>
                  <a:pt x="7484274" y="6071618"/>
                </a:lnTo>
                <a:lnTo>
                  <a:pt x="0" y="60716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RAL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23752" y="2038086"/>
            <a:ext cx="4934757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RAL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17048" y="2043166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3" y="0"/>
                </a:lnTo>
                <a:lnTo>
                  <a:pt x="496093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87812" y="2827390"/>
            <a:ext cx="7395075" cy="6091693"/>
          </a:xfrm>
          <a:custGeom>
            <a:avLst/>
            <a:gdLst/>
            <a:ahLst/>
            <a:cxnLst/>
            <a:rect l="l" t="t" r="r" b="b"/>
            <a:pathLst>
              <a:path w="7395075" h="6091693">
                <a:moveTo>
                  <a:pt x="0" y="0"/>
                </a:moveTo>
                <a:lnTo>
                  <a:pt x="7395075" y="0"/>
                </a:lnTo>
                <a:lnTo>
                  <a:pt x="7395075" y="6091693"/>
                </a:lnTo>
                <a:lnTo>
                  <a:pt x="0" y="60916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RAL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23752" y="2038086"/>
            <a:ext cx="4934757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RAL 기능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714353" y="2214428"/>
            <a:ext cx="8352374" cy="422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1. 연결 : Adapter (Translator)</a:t>
            </a:r>
          </a:p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reg2bus : register transaction을 bus transaction을 변환</a:t>
            </a:r>
          </a:p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bus2reg : bus transaction을 register transaction을 변환</a:t>
            </a:r>
          </a:p>
          <a:p>
            <a:pPr algn="l">
              <a:lnSpc>
                <a:spcPts val="2800"/>
              </a:lnSpc>
            </a:pPr>
            <a:endParaRPr lang="en-US" sz="20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 상태의 동기화 : Mirroring &amp; Prediction</a:t>
            </a:r>
          </a:p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RAL은 단순히 명령만 내리는 게 아니고 현재 하드웨어의 상태를 기억한다. 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Mirror Value : RAL 모델이 생각하는 현재 DUT 레지스터의 값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Prediction(예측) </a:t>
            </a:r>
          </a:p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Implicit Prediction는 사용자가 RAL을 통해 쓰고 읽은 값으로 Mirror를 자동 업데이트</a:t>
            </a:r>
          </a:p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Explicit Prediction는 Bus Monitor가 관찰한 트랜잭션을 Predictor가 받아채서 Mirror 를 업데이트 한다.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714353" y="6794500"/>
            <a:ext cx="7422443" cy="246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3. 접근 방식의 유연성  : Front-door Vs Back-door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Front-door Access: 실제 버스 프로토콜(Agent)을 타고 물리적 시간(time)을 소모하며 접근 </a:t>
            </a:r>
          </a:p>
          <a:p>
            <a:pPr algn="l">
              <a:lnSpc>
                <a:spcPts val="2800"/>
              </a:lnSpc>
            </a:pPr>
            <a:endParaRPr lang="en-US" sz="20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Back-door Access: 시뮬레이션의 뒷문(HDL Path)을 통해 시간 소모 없이(Zero-Time) 즉시 값을  write하거나 read한다 </a:t>
            </a:r>
          </a:p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  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RAL</a:t>
            </a:r>
          </a:p>
        </p:txBody>
      </p:sp>
      <p:sp>
        <p:nvSpPr>
          <p:cNvPr id="11" name="Freeform 11"/>
          <p:cNvSpPr/>
          <p:nvPr/>
        </p:nvSpPr>
        <p:spPr>
          <a:xfrm>
            <a:off x="1317048" y="2043166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3" y="0"/>
                </a:lnTo>
                <a:lnTo>
                  <a:pt x="496093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123752" y="2038086"/>
            <a:ext cx="4934757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RAL Data Flow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674483" y="2133162"/>
            <a:ext cx="8397009" cy="3618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상황 : write </a:t>
            </a:r>
          </a:p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1. sequence : write() 호출</a:t>
            </a:r>
          </a:p>
          <a:p>
            <a:pPr algn="l">
              <a:lnSpc>
                <a:spcPts val="2800"/>
              </a:lnSpc>
            </a:pPr>
            <a:endParaRPr lang="en-US" sz="20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 Register model : map 주소 계산</a:t>
            </a:r>
          </a:p>
          <a:p>
            <a:pPr algn="l">
              <a:lnSpc>
                <a:spcPts val="2800"/>
              </a:lnSpc>
            </a:pPr>
            <a:endParaRPr lang="en-US" sz="20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3. Adapter : reg2bus() 실행</a:t>
            </a:r>
          </a:p>
          <a:p>
            <a:pPr algn="l">
              <a:lnSpc>
                <a:spcPts val="2800"/>
              </a:lnSpc>
            </a:pPr>
            <a:endParaRPr lang="en-US" sz="20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4. Sequencer : 변환된 transaction이 sequencer에게 전달</a:t>
            </a:r>
          </a:p>
          <a:p>
            <a:pPr algn="l">
              <a:lnSpc>
                <a:spcPts val="2800"/>
              </a:lnSpc>
            </a:pPr>
            <a:endParaRPr lang="en-US" sz="20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5. Driver : dut에 전달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674483" y="5777370"/>
            <a:ext cx="8617947" cy="3265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상황 : Mirror</a:t>
            </a:r>
          </a:p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1. Monitor : Driver가 데이터 보낼때 신호 감지 후 트랜잭션 객체로 복원 후 broadcasting</a:t>
            </a:r>
          </a:p>
          <a:p>
            <a:pPr algn="l">
              <a:lnSpc>
                <a:spcPts val="2800"/>
              </a:lnSpc>
            </a:pPr>
            <a:endParaRPr lang="en-US" sz="20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 predictor : Monitor broadcasting 받아서 adapter호출</a:t>
            </a:r>
          </a:p>
          <a:p>
            <a:pPr algn="l">
              <a:lnSpc>
                <a:spcPts val="2800"/>
              </a:lnSpc>
            </a:pPr>
            <a:endParaRPr lang="en-US" sz="20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3. Adapter : bus2reg() 실행</a:t>
            </a:r>
          </a:p>
          <a:p>
            <a:pPr algn="l">
              <a:lnSpc>
                <a:spcPts val="2800"/>
              </a:lnSpc>
            </a:pPr>
            <a:endParaRPr lang="en-US" sz="20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4. register Model : 받아서 Mirror update</a:t>
            </a:r>
          </a:p>
        </p:txBody>
      </p:sp>
      <p:sp>
        <p:nvSpPr>
          <p:cNvPr id="15" name="Freeform 15"/>
          <p:cNvSpPr/>
          <p:nvPr/>
        </p:nvSpPr>
        <p:spPr>
          <a:xfrm>
            <a:off x="1187812" y="2827390"/>
            <a:ext cx="7395075" cy="6091693"/>
          </a:xfrm>
          <a:custGeom>
            <a:avLst/>
            <a:gdLst/>
            <a:ahLst/>
            <a:cxnLst/>
            <a:rect l="l" t="t" r="r" b="b"/>
            <a:pathLst>
              <a:path w="7395075" h="6091693">
                <a:moveTo>
                  <a:pt x="0" y="0"/>
                </a:moveTo>
                <a:lnTo>
                  <a:pt x="7395075" y="0"/>
                </a:lnTo>
                <a:lnTo>
                  <a:pt x="7395075" y="6091693"/>
                </a:lnTo>
                <a:lnTo>
                  <a:pt x="0" y="60916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aphicFrame>
        <p:nvGraphicFramePr>
          <p:cNvPr id="10" name="Object 10"/>
          <p:cNvGraphicFramePr/>
          <p:nvPr/>
        </p:nvGraphicFramePr>
        <p:xfrm>
          <a:off x="8694697" y="3174975"/>
          <a:ext cx="5657850" cy="377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Worksheet" r:id="rId5" imgW="6781800" imgH="4902200" progId="Excel.Sheet.12">
                  <p:embed/>
                </p:oleObj>
              </mc:Choice>
              <mc:Fallback>
                <p:oleObj name="Worksheet" r:id="rId5" imgW="6781800" imgH="4902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94697" y="3174975"/>
                        <a:ext cx="5657850" cy="3771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Freeform 11"/>
          <p:cNvSpPr/>
          <p:nvPr/>
        </p:nvSpPr>
        <p:spPr>
          <a:xfrm>
            <a:off x="1646991" y="2018957"/>
            <a:ext cx="6985860" cy="5913816"/>
          </a:xfrm>
          <a:custGeom>
            <a:avLst/>
            <a:gdLst/>
            <a:ahLst/>
            <a:cxnLst/>
            <a:rect l="l" t="t" r="r" b="b"/>
            <a:pathLst>
              <a:path w="6985860" h="5913816">
                <a:moveTo>
                  <a:pt x="0" y="0"/>
                </a:moveTo>
                <a:lnTo>
                  <a:pt x="6985860" y="0"/>
                </a:lnTo>
                <a:lnTo>
                  <a:pt x="6985860" y="5913817"/>
                </a:lnTo>
                <a:lnTo>
                  <a:pt x="0" y="59138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TLM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41256" y="8277198"/>
            <a:ext cx="11261973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정의: 컴포넌트 간에 Transaction이라는 추상화된 데이터 패킷을 주고받는 표준 통신 규격.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목적: 컴포넌트 간의 결합도를 낮추고, 인터페이스 변경에 유연하게 대처하며, 재사용성을 높이기 위함.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aphicFrame>
        <p:nvGraphicFramePr>
          <p:cNvPr id="10" name="Object 10"/>
          <p:cNvGraphicFramePr/>
          <p:nvPr/>
        </p:nvGraphicFramePr>
        <p:xfrm>
          <a:off x="2003094" y="2960419"/>
          <a:ext cx="7543800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Worksheet" r:id="rId5" imgW="9042400" imgH="4013200" progId="Excel.Sheet.12">
                  <p:embed/>
                </p:oleObj>
              </mc:Choice>
              <mc:Fallback>
                <p:oleObj name="Worksheet" r:id="rId5" imgW="9042400" imgH="4013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03094" y="2960419"/>
                        <a:ext cx="7543800" cy="251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1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TLM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63876" y="7797088"/>
            <a:ext cx="13560247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모든 TLM 연결의 끝은 반드시 Imp여야 한다. Port끼리 연결하거나 Export끼리 연결할 수는 있어도, 종착지는 Imp여야 실제 함수가 실행된다.</a:t>
            </a:r>
          </a:p>
        </p:txBody>
      </p:sp>
      <p:sp>
        <p:nvSpPr>
          <p:cNvPr id="13" name="Freeform 13"/>
          <p:cNvSpPr/>
          <p:nvPr/>
        </p:nvSpPr>
        <p:spPr>
          <a:xfrm>
            <a:off x="2003094" y="7835188"/>
            <a:ext cx="390099" cy="374495"/>
          </a:xfrm>
          <a:custGeom>
            <a:avLst/>
            <a:gdLst/>
            <a:ahLst/>
            <a:cxnLst/>
            <a:rect l="l" t="t" r="r" b="b"/>
            <a:pathLst>
              <a:path w="390099" h="374495">
                <a:moveTo>
                  <a:pt x="0" y="0"/>
                </a:moveTo>
                <a:lnTo>
                  <a:pt x="390099" y="0"/>
                </a:lnTo>
                <a:lnTo>
                  <a:pt x="390099" y="374495"/>
                </a:lnTo>
                <a:lnTo>
                  <a:pt x="0" y="3744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94870" y="2118572"/>
            <a:ext cx="390099" cy="374495"/>
          </a:xfrm>
          <a:custGeom>
            <a:avLst/>
            <a:gdLst/>
            <a:ahLst/>
            <a:cxnLst/>
            <a:rect l="l" t="t" r="r" b="b"/>
            <a:pathLst>
              <a:path w="390099" h="374495">
                <a:moveTo>
                  <a:pt x="0" y="0"/>
                </a:moveTo>
                <a:lnTo>
                  <a:pt x="390099" y="0"/>
                </a:lnTo>
                <a:lnTo>
                  <a:pt x="390099" y="374496"/>
                </a:lnTo>
                <a:lnTo>
                  <a:pt x="0" y="3744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691065" y="2080472"/>
            <a:ext cx="2000634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TLM 3요소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66580" y="3814967"/>
            <a:ext cx="8016698" cy="1172442"/>
          </a:xfrm>
          <a:custGeom>
            <a:avLst/>
            <a:gdLst/>
            <a:ahLst/>
            <a:cxnLst/>
            <a:rect l="l" t="t" r="r" b="b"/>
            <a:pathLst>
              <a:path w="8016698" h="1172442">
                <a:moveTo>
                  <a:pt x="0" y="0"/>
                </a:moveTo>
                <a:lnTo>
                  <a:pt x="8016699" y="0"/>
                </a:lnTo>
                <a:lnTo>
                  <a:pt x="8016699" y="1172442"/>
                </a:lnTo>
                <a:lnTo>
                  <a:pt x="0" y="11724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17631" y="2305820"/>
            <a:ext cx="5608938" cy="2939805"/>
          </a:xfrm>
          <a:custGeom>
            <a:avLst/>
            <a:gdLst/>
            <a:ahLst/>
            <a:cxnLst/>
            <a:rect l="l" t="t" r="r" b="b"/>
            <a:pathLst>
              <a:path w="5608938" h="2939805">
                <a:moveTo>
                  <a:pt x="0" y="0"/>
                </a:moveTo>
                <a:lnTo>
                  <a:pt x="5608938" y="0"/>
                </a:lnTo>
                <a:lnTo>
                  <a:pt x="5608938" y="2939805"/>
                </a:lnTo>
                <a:lnTo>
                  <a:pt x="0" y="29398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3589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94870" y="2118572"/>
            <a:ext cx="390099" cy="374495"/>
          </a:xfrm>
          <a:custGeom>
            <a:avLst/>
            <a:gdLst/>
            <a:ahLst/>
            <a:cxnLst/>
            <a:rect l="l" t="t" r="r" b="b"/>
            <a:pathLst>
              <a:path w="390099" h="374495">
                <a:moveTo>
                  <a:pt x="0" y="0"/>
                </a:moveTo>
                <a:lnTo>
                  <a:pt x="390099" y="0"/>
                </a:lnTo>
                <a:lnTo>
                  <a:pt x="390099" y="374496"/>
                </a:lnTo>
                <a:lnTo>
                  <a:pt x="0" y="3744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217631" y="5435486"/>
            <a:ext cx="5608938" cy="1590218"/>
          </a:xfrm>
          <a:custGeom>
            <a:avLst/>
            <a:gdLst/>
            <a:ahLst/>
            <a:cxnLst/>
            <a:rect l="l" t="t" r="r" b="b"/>
            <a:pathLst>
              <a:path w="5608938" h="1590218">
                <a:moveTo>
                  <a:pt x="0" y="0"/>
                </a:moveTo>
                <a:lnTo>
                  <a:pt x="5608938" y="0"/>
                </a:lnTo>
                <a:lnTo>
                  <a:pt x="5608938" y="1590218"/>
                </a:lnTo>
                <a:lnTo>
                  <a:pt x="0" y="15902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5156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566580" y="7108793"/>
            <a:ext cx="14259989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l">
              <a:lnSpc>
                <a:spcPts val="29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개념: "필요할 때 가져간다."</a:t>
            </a:r>
          </a:p>
          <a:p>
            <a:pPr marL="431799" lvl="1" indent="-215899" algn="l">
              <a:lnSpc>
                <a:spcPts val="29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주체: Consumer가 Initiator가 되어 get()을 호출.</a:t>
            </a:r>
          </a:p>
          <a:p>
            <a:pPr marL="431799" lvl="1" indent="-215899" algn="l">
              <a:lnSpc>
                <a:spcPts val="29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Use Case: Sequencer ↔ Driver.</a:t>
            </a:r>
          </a:p>
          <a:p>
            <a:pPr marL="431799" lvl="1" indent="-215899" algn="l">
              <a:lnSpc>
                <a:spcPts val="29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Driver는 DUT의 timing에 맞춰 동작해야 하므로, Driver가 준비된 시점에 직접 Transaction을 요청하는 Pull Mode를 사용하여 안정적인 데이터 전달을 보장한다.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91065" y="2080472"/>
            <a:ext cx="2000634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PULL MODE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TLM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28700" y="3605131"/>
            <a:ext cx="10027746" cy="965171"/>
          </a:xfrm>
          <a:custGeom>
            <a:avLst/>
            <a:gdLst/>
            <a:ahLst/>
            <a:cxnLst/>
            <a:rect l="l" t="t" r="r" b="b"/>
            <a:pathLst>
              <a:path w="10027746" h="965171">
                <a:moveTo>
                  <a:pt x="0" y="0"/>
                </a:moveTo>
                <a:lnTo>
                  <a:pt x="10027746" y="0"/>
                </a:lnTo>
                <a:lnTo>
                  <a:pt x="10027746" y="965171"/>
                </a:lnTo>
                <a:lnTo>
                  <a:pt x="0" y="9651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94870" y="2118572"/>
            <a:ext cx="390099" cy="374495"/>
          </a:xfrm>
          <a:custGeom>
            <a:avLst/>
            <a:gdLst/>
            <a:ahLst/>
            <a:cxnLst/>
            <a:rect l="l" t="t" r="r" b="b"/>
            <a:pathLst>
              <a:path w="390099" h="374495">
                <a:moveTo>
                  <a:pt x="0" y="0"/>
                </a:moveTo>
                <a:lnTo>
                  <a:pt x="390099" y="0"/>
                </a:lnTo>
                <a:lnTo>
                  <a:pt x="390099" y="374496"/>
                </a:lnTo>
                <a:lnTo>
                  <a:pt x="0" y="374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056446" y="2493068"/>
            <a:ext cx="6194597" cy="4281846"/>
          </a:xfrm>
          <a:custGeom>
            <a:avLst/>
            <a:gdLst/>
            <a:ahLst/>
            <a:cxnLst/>
            <a:rect l="l" t="t" r="r" b="b"/>
            <a:pathLst>
              <a:path w="6194597" h="4281846">
                <a:moveTo>
                  <a:pt x="0" y="0"/>
                </a:moveTo>
                <a:lnTo>
                  <a:pt x="6194597" y="0"/>
                </a:lnTo>
                <a:lnTo>
                  <a:pt x="6194597" y="4281846"/>
                </a:lnTo>
                <a:lnTo>
                  <a:pt x="0" y="42818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8746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TLM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14237" y="6893801"/>
            <a:ext cx="14940082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just">
              <a:lnSpc>
                <a:spcPts val="27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개념: "밀어 넣되, 버퍼를 통해 안전하게"</a:t>
            </a:r>
          </a:p>
          <a:p>
            <a:pPr marL="431799" lvl="1" indent="-215899" algn="just">
              <a:lnSpc>
                <a:spcPts val="27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주체: Producer가 put() 호출, Consumer가 get() 호출, 중간에 TLM FIFO가 버퍼 역할</a:t>
            </a:r>
          </a:p>
          <a:p>
            <a:pPr marL="431799" lvl="1" indent="-215899" algn="just">
              <a:lnSpc>
                <a:spcPts val="27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Use Case: 송신 속도와 수신 속도 차이가 있는 컴포넌트 간 통신</a:t>
            </a:r>
          </a:p>
          <a:p>
            <a:pPr marL="431799" lvl="1" indent="-215899" algn="just">
              <a:lnSpc>
                <a:spcPts val="27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Why FIFO? Producer와 Consumer의 처리 속도가 다를 경우, 직접 연결하면 Producer가 blocking되거나 데이터 유실이 발생할 수 있다. TLM FIFO를 중간에 배치하면 양쪽이 서로 독립적으로 동작하며(Decoupling), 속도 차이를 흡수하여 안정적인 데이터 전달을 보장한다.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91065" y="2080472"/>
            <a:ext cx="2000634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FIFO MODE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29706" y="2699915"/>
            <a:ext cx="6416863" cy="3864702"/>
          </a:xfrm>
          <a:custGeom>
            <a:avLst/>
            <a:gdLst/>
            <a:ahLst/>
            <a:cxnLst/>
            <a:rect l="l" t="t" r="r" b="b"/>
            <a:pathLst>
              <a:path w="6416863" h="3864702">
                <a:moveTo>
                  <a:pt x="0" y="0"/>
                </a:moveTo>
                <a:lnTo>
                  <a:pt x="6416864" y="0"/>
                </a:lnTo>
                <a:lnTo>
                  <a:pt x="6416864" y="3864702"/>
                </a:lnTo>
                <a:lnTo>
                  <a:pt x="0" y="38647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94870" y="2118572"/>
            <a:ext cx="390099" cy="374495"/>
          </a:xfrm>
          <a:custGeom>
            <a:avLst/>
            <a:gdLst/>
            <a:ahLst/>
            <a:cxnLst/>
            <a:rect l="l" t="t" r="r" b="b"/>
            <a:pathLst>
              <a:path w="390099" h="374495">
                <a:moveTo>
                  <a:pt x="0" y="0"/>
                </a:moveTo>
                <a:lnTo>
                  <a:pt x="390099" y="0"/>
                </a:lnTo>
                <a:lnTo>
                  <a:pt x="390099" y="374496"/>
                </a:lnTo>
                <a:lnTo>
                  <a:pt x="0" y="374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144000" y="3606830"/>
            <a:ext cx="7901174" cy="2504408"/>
          </a:xfrm>
          <a:custGeom>
            <a:avLst/>
            <a:gdLst/>
            <a:ahLst/>
            <a:cxnLst/>
            <a:rect l="l" t="t" r="r" b="b"/>
            <a:pathLst>
              <a:path w="7901174" h="2504408">
                <a:moveTo>
                  <a:pt x="0" y="0"/>
                </a:moveTo>
                <a:lnTo>
                  <a:pt x="7901174" y="0"/>
                </a:lnTo>
                <a:lnTo>
                  <a:pt x="7901174" y="2504408"/>
                </a:lnTo>
                <a:lnTo>
                  <a:pt x="0" y="25044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8109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TLM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29706" y="6784467"/>
            <a:ext cx="15092003" cy="189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3000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개념: "한 번에 여러 곳으로 전달한다"</a:t>
            </a:r>
          </a:p>
          <a:p>
            <a:pPr marL="431801" lvl="1" indent="-215900" algn="just">
              <a:lnSpc>
                <a:spcPts val="3000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주체: Producer(Monitor)가 write() 호출, 다수의 Subscriber가 동시 수신</a:t>
            </a:r>
          </a:p>
          <a:p>
            <a:pPr marL="431801" lvl="1" indent="-215900" algn="just">
              <a:lnSpc>
                <a:spcPts val="3000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Use Case: Monitor → Scoreboard, Coverage</a:t>
            </a:r>
          </a:p>
          <a:p>
            <a:pPr marL="431801" lvl="1" indent="-215900" algn="just">
              <a:lnSpc>
                <a:spcPts val="3000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Monitor는 DUT의 신호를 관찰하여 Transaction으로 변환하며, 이를 Scoreboard와 Coverage 등 여러 컴포넌트에 동시에 전달해야 한다. Analysis Port를 사용하면 1:N Broadcast가 가능하고, Subscriber가 없어도 에러 없이 동작한다.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84969" y="2080472"/>
            <a:ext cx="3014800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Broadcast Mode(1:N)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9638" y="7079594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7"/>
                </a:lnTo>
                <a:lnTo>
                  <a:pt x="0" y="2832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17287" y="763307"/>
            <a:ext cx="16672477" cy="8760385"/>
            <a:chOff x="0" y="0"/>
            <a:chExt cx="4391105" cy="23072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814632" y="2411000"/>
            <a:ext cx="2439462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 spc="-70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82526" y="2458625"/>
            <a:ext cx="1381478" cy="554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0"/>
              </a:lnSpc>
            </a:pPr>
            <a:r>
              <a:rPr lang="en-US" sz="3500" b="1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Part 1.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82526" y="4491901"/>
            <a:ext cx="1839467" cy="554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0"/>
              </a:lnSpc>
            </a:pPr>
            <a:r>
              <a:rPr lang="en-US" sz="3500" b="1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Part 2.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82526" y="7050076"/>
            <a:ext cx="1618529" cy="554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0"/>
              </a:lnSpc>
            </a:pPr>
            <a:r>
              <a:rPr lang="en-US" sz="3500" b="1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Part 3.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14632" y="4444276"/>
            <a:ext cx="2156832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3500" b="1" spc="-70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Structure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814632" y="7003394"/>
            <a:ext cx="1793542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3500" b="1" spc="-70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Flexibility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807762" y="763307"/>
            <a:ext cx="16672477" cy="1578652"/>
            <a:chOff x="0" y="0"/>
            <a:chExt cx="4391105" cy="4157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91105" cy="415777"/>
            </a:xfrm>
            <a:custGeom>
              <a:avLst/>
              <a:gdLst/>
              <a:ahLst/>
              <a:cxnLst/>
              <a:rect l="l" t="t" r="r" b="b"/>
              <a:pathLst>
                <a:path w="4391105" h="415777">
                  <a:moveTo>
                    <a:pt x="0" y="0"/>
                  </a:moveTo>
                  <a:lnTo>
                    <a:pt x="4391105" y="0"/>
                  </a:lnTo>
                  <a:lnTo>
                    <a:pt x="4391105" y="415777"/>
                  </a:lnTo>
                  <a:lnTo>
                    <a:pt x="0" y="41577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391105" cy="453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885350" y="1068446"/>
            <a:ext cx="8517301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spc="-10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Contents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737457" y="5708158"/>
            <a:ext cx="2109647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3500" b="1" spc="-70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Conclusion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71235" y="3045920"/>
            <a:ext cx="700356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b="1" spc="-60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Important of Verification 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b="1" spc="-60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UVM의 설계 의도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71235" y="5076825"/>
            <a:ext cx="4745203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b="1" spc="-60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UVM Component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b="1" spc="-60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UVM RAL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b="1" spc="-60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TLM</a:t>
            </a:r>
          </a:p>
          <a:p>
            <a:pPr algn="just">
              <a:lnSpc>
                <a:spcPts val="4200"/>
              </a:lnSpc>
            </a:pPr>
            <a:endParaRPr lang="en-US" sz="3000" b="1" spc="-60">
              <a:solidFill>
                <a:srgbClr val="2D2D2D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271235" y="7638394"/>
            <a:ext cx="4745203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b="1" spc="-60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Factory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b="1" spc="-60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Config DB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b="1" spc="-60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Macro &amp; Method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988525" y="3045920"/>
            <a:ext cx="4745203" cy="265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b="1" spc="-60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UVM Sequence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b="1" spc="-60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Virtual Sequence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b="1" spc="-60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Virtual Sequencer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b="1" spc="-60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UVM Phase</a:t>
            </a:r>
          </a:p>
          <a:p>
            <a:pPr algn="just">
              <a:lnSpc>
                <a:spcPts val="4200"/>
              </a:lnSpc>
            </a:pPr>
            <a:endParaRPr lang="en-US" sz="3000" b="1" spc="-60">
              <a:solidFill>
                <a:srgbClr val="2D2D2D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766503" y="2463070"/>
            <a:ext cx="1618529" cy="554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0"/>
              </a:lnSpc>
            </a:pPr>
            <a:r>
              <a:rPr lang="en-US" sz="3500" b="1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Part 4.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766503" y="5741178"/>
            <a:ext cx="1618529" cy="554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0"/>
              </a:lnSpc>
            </a:pPr>
            <a:r>
              <a:rPr lang="en-US" sz="3500" b="1">
                <a:solidFill>
                  <a:srgbClr val="004AAD"/>
                </a:solidFill>
                <a:latin typeface="Gotham Bold"/>
                <a:ea typeface="Gotham Bold"/>
                <a:cs typeface="Gotham Bold"/>
                <a:sym typeface="Gotham Bold"/>
              </a:rPr>
              <a:t>Part 5.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737457" y="2411000"/>
            <a:ext cx="4341201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3500" b="1" spc="-70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Control (Orchestration)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988525" y="6390783"/>
            <a:ext cx="264867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 spc="-60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배운 점</a:t>
            </a: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b="1" spc="-60">
                <a:solidFill>
                  <a:srgbClr val="2D2D2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Reference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7762" y="7274686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07762" y="763307"/>
            <a:ext cx="16672477" cy="8760385"/>
            <a:chOff x="0" y="0"/>
            <a:chExt cx="4391105" cy="23072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122792" y="4373563"/>
            <a:ext cx="1004241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0"/>
              </a:lnSpc>
              <a:spcBef>
                <a:spcPct val="0"/>
              </a:spcBef>
            </a:pPr>
            <a:r>
              <a:rPr lang="en-US" sz="8000" b="1" spc="-16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03</a:t>
            </a:r>
            <a:r>
              <a:rPr lang="en-US" sz="8000" b="1" spc="-16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Flexibility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01192" y="2270224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49239" y="4133765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0"/>
                </a:lnTo>
                <a:lnTo>
                  <a:pt x="0" y="369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Flexibility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41906" y="2167036"/>
            <a:ext cx="3759450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Flexibility란?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97286" y="2886127"/>
            <a:ext cx="15099059" cy="914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기존에 만들어진 Testbench 구조(Architecture)를 수정하지 않고, 외부 설정만으로 동작이나 구성을 마음대로 변경할 수 있는 능력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84041" y="4095665"/>
            <a:ext cx="5887259" cy="445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3"/>
              </a:lnSpc>
              <a:spcBef>
                <a:spcPct val="0"/>
              </a:spcBef>
            </a:pPr>
            <a:r>
              <a:rPr lang="en-US" sz="270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왜 필요한가?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41906" y="4652608"/>
            <a:ext cx="6578532" cy="441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1"/>
              </a:lnSpc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1. 하드코딩 방지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405139" y="5208698"/>
            <a:ext cx="14491206" cy="921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3"/>
              </a:lnSpc>
            </a:pPr>
            <a:r>
              <a:rPr lang="en-US" sz="270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테스트 케이스가 바뀔 때마다 검증 컴포넌트 (Agent 내부 Driver 등)의 소스 코드를 직접 수정하면 기존 테스트가 망가지거나 관리가 불가능해짐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41906" y="6354301"/>
            <a:ext cx="6578532" cy="441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1"/>
              </a:lnSpc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 다양한 시나리오 대응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405139" y="6910390"/>
            <a:ext cx="14159558" cy="445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3"/>
              </a:lnSpc>
            </a:pPr>
            <a:r>
              <a:rPr lang="en-US" sz="270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동일한 구조 안에서 정상 동작뿐만 아니라 에러 주입이나 예외 상황을 테스트해야 함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041906" y="7579744"/>
            <a:ext cx="6578532" cy="441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1"/>
              </a:lnSpc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3. 계층 간 소통의 벽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405139" y="8135833"/>
            <a:ext cx="14649133" cy="921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3"/>
              </a:lnSpc>
            </a:pPr>
            <a:r>
              <a:rPr lang="en-US" sz="270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상위(Test)에서 하위(Driver)로 데이터를 전달할 때 (</a:t>
            </a:r>
            <a:r>
              <a:rPr lang="en-US" sz="2709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Test → Env → Agent → Driver</a:t>
            </a:r>
            <a:r>
              <a:rPr lang="en-US" sz="270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) </a:t>
            </a:r>
          </a:p>
          <a:p>
            <a:pPr algn="l">
              <a:lnSpc>
                <a:spcPts val="3793"/>
              </a:lnSpc>
            </a:pPr>
            <a:r>
              <a:rPr lang="en-US" sz="270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계층을 뚫고 데이터를 전달할 표준화된 방법이 필요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01192" y="2270224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49239" y="4133765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0"/>
                </a:lnTo>
                <a:lnTo>
                  <a:pt x="0" y="369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Flexibility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97286" y="2886127"/>
            <a:ext cx="15099059" cy="914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기존에 만들어진 Testbench 구조(Architecture)를 수정하지 않고, 외부 설정만으로 동작이나 구성을 마음대로 변경할 수 있는 능력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84041" y="4095665"/>
            <a:ext cx="3858911" cy="445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3"/>
              </a:lnSpc>
              <a:spcBef>
                <a:spcPct val="0"/>
              </a:spcBef>
            </a:pPr>
            <a:r>
              <a:rPr lang="en-US" sz="270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해결책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41906" y="4652608"/>
            <a:ext cx="8813471" cy="445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1"/>
              </a:lnSpc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1. 하드코딩 방지 → </a:t>
            </a: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Factory</a:t>
            </a: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로 부품 교체 (</a:t>
            </a: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Override</a:t>
            </a: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41906" y="5246798"/>
            <a:ext cx="12118928" cy="445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1"/>
              </a:lnSpc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 다양한 시나리오 대응 → </a:t>
            </a: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Factory </a:t>
            </a: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+ </a:t>
            </a: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Config DB</a:t>
            </a: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로 유연하게 대응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41906" y="5840987"/>
            <a:ext cx="6578532" cy="445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1"/>
              </a:lnSpc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3. 계층 간 소통의 벽 → </a:t>
            </a: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Config DB</a:t>
            </a: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로 벽 뚫기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41906" y="6435176"/>
            <a:ext cx="8644442" cy="445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1"/>
              </a:lnSpc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4. 복잡한 절차 → </a:t>
            </a: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Macro &amp; Method</a:t>
            </a: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로 표준화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07762" y="7557016"/>
            <a:ext cx="1667247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=&gt; 재사용 가능한 ‘검증 플랫폼’ 구축 가능!!!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041906" y="2167036"/>
            <a:ext cx="4684295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Flexibility란?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01192" y="2270224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Factory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41906" y="2167036"/>
            <a:ext cx="4668069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Factory란?</a:t>
            </a:r>
          </a:p>
        </p:txBody>
      </p:sp>
      <p:sp>
        <p:nvSpPr>
          <p:cNvPr id="13" name="Freeform 13"/>
          <p:cNvSpPr/>
          <p:nvPr/>
        </p:nvSpPr>
        <p:spPr>
          <a:xfrm>
            <a:off x="1549239" y="5078713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1"/>
                </a:lnTo>
                <a:lnTo>
                  <a:pt x="0" y="369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97286" y="2886127"/>
            <a:ext cx="15462014" cy="1874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UVM 객체(</a:t>
            </a: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Component</a:t>
            </a: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, </a:t>
            </a: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Object</a:t>
            </a: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)를 생성(</a:t>
            </a: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Create</a:t>
            </a: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)하고 관리하는 중앙 시스템</a:t>
            </a:r>
          </a:p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Testbench 소스 코드(</a:t>
            </a: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Env, Agent</a:t>
            </a: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등)를 수정하지 않고, 외부(</a:t>
            </a: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Test</a:t>
            </a: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)에서 객체의 종류를 쉽게 교체(</a:t>
            </a: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Override</a:t>
            </a: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)하기 위해 사용</a:t>
            </a:r>
          </a:p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이로써 Testbench 설계를 더 유연하고 확장 가능하게 만듦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84041" y="5040613"/>
            <a:ext cx="3858911" cy="445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3"/>
              </a:lnSpc>
              <a:spcBef>
                <a:spcPct val="0"/>
              </a:spcBef>
            </a:pPr>
            <a:r>
              <a:rPr lang="en-US" sz="270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Step-by-Step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41906" y="5597557"/>
            <a:ext cx="8813471" cy="445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1"/>
              </a:lnSpc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1. Factory 등록 (Registration) → Macro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41906" y="6191746"/>
            <a:ext cx="12118928" cy="445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1"/>
              </a:lnSpc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 Factory 생성 (Create) → create()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41906" y="6785935"/>
            <a:ext cx="6578532" cy="445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1"/>
              </a:lnSpc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3. Factory 교체 (Override) → Override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01192" y="2270224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471439" y="5354938"/>
            <a:ext cx="6609432" cy="3477251"/>
          </a:xfrm>
          <a:custGeom>
            <a:avLst/>
            <a:gdLst/>
            <a:ahLst/>
            <a:cxnLst/>
            <a:rect l="l" t="t" r="r" b="b"/>
            <a:pathLst>
              <a:path w="6609432" h="3477251">
                <a:moveTo>
                  <a:pt x="0" y="0"/>
                </a:moveTo>
                <a:lnTo>
                  <a:pt x="6609431" y="0"/>
                </a:lnTo>
                <a:lnTo>
                  <a:pt x="6609431" y="3477251"/>
                </a:lnTo>
                <a:lnTo>
                  <a:pt x="0" y="34772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3148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Factory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41906" y="2167036"/>
            <a:ext cx="9023004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Step 1: Factory 등록 (Registration)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97286" y="2886127"/>
            <a:ext cx="15099059" cy="1859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UVM factory가 어떤 class들을 생성할 수 있는지 알 수 있도록 미리 정보를 등록하는 과정</a:t>
            </a:r>
          </a:p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uvm_object 및 uvm_component 파생 class 선언 부에 Macro 선언</a:t>
            </a:r>
          </a:p>
          <a:p>
            <a:pPr marL="1169344" lvl="2" indent="-389781" algn="l">
              <a:lnSpc>
                <a:spcPts val="3791"/>
              </a:lnSpc>
              <a:buFont typeface="Arial"/>
              <a:buChar char="⚬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object: `uvm_object_utils(Type)</a:t>
            </a:r>
          </a:p>
          <a:p>
            <a:pPr marL="1169344" lvl="2" indent="-389781" algn="l">
              <a:lnSpc>
                <a:spcPts val="3791"/>
              </a:lnSpc>
              <a:buFont typeface="Arial"/>
              <a:buChar char="⚬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component: `uvm_component_utils(Type)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72561" y="5550917"/>
            <a:ext cx="3507183" cy="441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1"/>
              </a:lnSpc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→ Factory 등록 완료!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72561" y="7772166"/>
            <a:ext cx="3507183" cy="441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1"/>
              </a:lnSpc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→ Factory 등록 완료!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01192" y="2270224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49239" y="5002513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1"/>
                </a:lnTo>
                <a:lnTo>
                  <a:pt x="0" y="369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Factory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41906" y="2167036"/>
            <a:ext cx="9023004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Step 2: Factory 생성 (Create)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84041" y="4964413"/>
            <a:ext cx="3858911" cy="445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3"/>
              </a:lnSpc>
              <a:spcBef>
                <a:spcPct val="0"/>
              </a:spcBef>
            </a:pPr>
            <a:r>
              <a:rPr lang="en-US" sz="270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Create()의 과정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41906" y="5521357"/>
            <a:ext cx="8813471" cy="445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1"/>
              </a:lnSpc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1. 객체 생성 요청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41906" y="6115546"/>
            <a:ext cx="15931471" cy="1874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1"/>
              </a:lnSpc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 오버라이드 규칙 확인</a:t>
            </a:r>
          </a:p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Factory가 내부 오버라이드 테이블을 검색</a:t>
            </a:r>
          </a:p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요청된 타입과 인스턴스 경로에 대해 Override 규칙(</a:t>
            </a: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Type or Instance</a:t>
            </a: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)이 등록되어 있는지 확인</a:t>
            </a:r>
          </a:p>
          <a:p>
            <a:pPr algn="l">
              <a:lnSpc>
                <a:spcPts val="3791"/>
              </a:lnSpc>
            </a:pPr>
            <a:endParaRPr lang="en-US" sz="2708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041906" y="7654123"/>
            <a:ext cx="12363081" cy="1874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1"/>
              </a:lnSpc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3. 객체 생성 및 반환</a:t>
            </a:r>
          </a:p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오버라이드 규칙이 없으면 → 요청된 원본 타입의 new() 호출</a:t>
            </a:r>
          </a:p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오버라이드 규칙이 있으면 → 오버라이드된 타입의 new() 호출</a:t>
            </a:r>
          </a:p>
          <a:p>
            <a:pPr algn="l">
              <a:lnSpc>
                <a:spcPts val="3791"/>
              </a:lnSpc>
            </a:pPr>
            <a:endParaRPr lang="en-US" sz="2708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797286" y="2886127"/>
            <a:ext cx="15099059" cy="1859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Factory에 등록된 class 객체를 생성</a:t>
            </a:r>
          </a:p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직접 new로 생성하는 방식이 아닌 create 메서드를 호출하는 방식</a:t>
            </a:r>
          </a:p>
          <a:p>
            <a:pPr marL="1169344" lvl="2" indent="-389781" algn="l">
              <a:lnSpc>
                <a:spcPts val="3791"/>
              </a:lnSpc>
              <a:buFont typeface="Arial"/>
              <a:buChar char="⚬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object: handle = 클래스명::type_id::create(”이름”);</a:t>
            </a:r>
          </a:p>
          <a:p>
            <a:pPr marL="1169344" lvl="2" indent="-389781" algn="l">
              <a:lnSpc>
                <a:spcPts val="3791"/>
              </a:lnSpc>
              <a:buFont typeface="Arial"/>
              <a:buChar char="⚬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component: handle = 클래스명::type_id::create(”이름”, this);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01192" y="2270224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Factory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41906" y="2167036"/>
            <a:ext cx="9023004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Step 3: Factory 교체 (Override)</a:t>
            </a:r>
          </a:p>
        </p:txBody>
      </p:sp>
      <p:sp>
        <p:nvSpPr>
          <p:cNvPr id="13" name="Freeform 13"/>
          <p:cNvSpPr/>
          <p:nvPr/>
        </p:nvSpPr>
        <p:spPr>
          <a:xfrm>
            <a:off x="1549239" y="4549703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0"/>
                </a:lnTo>
                <a:lnTo>
                  <a:pt x="0" y="369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184041" y="4511603"/>
            <a:ext cx="3858911" cy="445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3"/>
              </a:lnSpc>
              <a:spcBef>
                <a:spcPct val="0"/>
              </a:spcBef>
            </a:pPr>
            <a:r>
              <a:rPr lang="en-US" sz="270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Override 종류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41906" y="5068546"/>
            <a:ext cx="8813471" cy="2350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1"/>
              </a:lnSpc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1. Type Override</a:t>
            </a:r>
          </a:p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Testbench 전체에서 해당 타입이 생성될 때마다 적용</a:t>
            </a:r>
          </a:p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광범위한 변경</a:t>
            </a: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이 필요할 때 사용</a:t>
            </a:r>
          </a:p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set_type_override_by_type(original_type, override_type);</a:t>
            </a:r>
          </a:p>
          <a:p>
            <a:pPr algn="l">
              <a:lnSpc>
                <a:spcPts val="3791"/>
              </a:lnSpc>
            </a:pPr>
            <a:endParaRPr lang="en-US" sz="2708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041906" y="7065784"/>
            <a:ext cx="15931471" cy="2350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1"/>
              </a:lnSpc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 Instance Override</a:t>
            </a:r>
          </a:p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특정 경로의 객체에만 Override 적용</a:t>
            </a:r>
          </a:p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지역적인 변경</a:t>
            </a: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이 필요할 때 사용</a:t>
            </a:r>
          </a:p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set_inst_override_by_type(</a:t>
            </a: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inst_path</a:t>
            </a: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, original_type, override_type);</a:t>
            </a:r>
          </a:p>
          <a:p>
            <a:pPr algn="l">
              <a:lnSpc>
                <a:spcPts val="3791"/>
              </a:lnSpc>
            </a:pPr>
            <a:endParaRPr lang="en-US" sz="2708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797286" y="2886127"/>
            <a:ext cx="15099059" cy="1386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특정 타입의 객체가 생성될 때, 항상 다른 타입의 객체를 생성하도록 지시 가능</a:t>
            </a:r>
          </a:p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Testbench 코드 수정 없이 테스트 환경의 동작 변경</a:t>
            </a:r>
          </a:p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객체 생성 전에 Override 설정 (보통 Test의 build_phase)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01192" y="2270224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63215" y="3383061"/>
            <a:ext cx="7551307" cy="5119893"/>
          </a:xfrm>
          <a:custGeom>
            <a:avLst/>
            <a:gdLst/>
            <a:ahLst/>
            <a:cxnLst/>
            <a:rect l="l" t="t" r="r" b="b"/>
            <a:pathLst>
              <a:path w="7551307" h="5119893">
                <a:moveTo>
                  <a:pt x="0" y="0"/>
                </a:moveTo>
                <a:lnTo>
                  <a:pt x="7551306" y="0"/>
                </a:lnTo>
                <a:lnTo>
                  <a:pt x="7551306" y="5119893"/>
                </a:lnTo>
                <a:lnTo>
                  <a:pt x="0" y="51198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9879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Factory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41906" y="2167036"/>
            <a:ext cx="9023004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Factory 전체 흐름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44000" y="3516691"/>
            <a:ext cx="15099059" cy="441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1"/>
              </a:lnSpc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→ Step 1: Factory 등록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44000" y="4701431"/>
            <a:ext cx="15099059" cy="441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1"/>
              </a:lnSpc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→ Step 1: Factory 등록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44000" y="6444487"/>
            <a:ext cx="15099059" cy="441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1"/>
              </a:lnSpc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→ Step 2: Factory 생성, Override 규칙 확인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44000" y="7701247"/>
            <a:ext cx="15099059" cy="441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1"/>
              </a:lnSpc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→ Step 3: Factory 교체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07762" y="8734425"/>
            <a:ext cx="1667247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=&gt; Override 규칙에 의해 my_driver가 아닌 error_driver 객체 생성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01192" y="2270224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Config DB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41906" y="2167036"/>
            <a:ext cx="3013083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Config DB란?</a:t>
            </a:r>
          </a:p>
        </p:txBody>
      </p:sp>
      <p:sp>
        <p:nvSpPr>
          <p:cNvPr id="13" name="Freeform 13"/>
          <p:cNvSpPr/>
          <p:nvPr/>
        </p:nvSpPr>
        <p:spPr>
          <a:xfrm>
            <a:off x="1549239" y="5036342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0"/>
                </a:lnTo>
                <a:lnTo>
                  <a:pt x="0" y="369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184041" y="4998242"/>
            <a:ext cx="3858911" cy="445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3"/>
              </a:lnSpc>
              <a:spcBef>
                <a:spcPct val="0"/>
              </a:spcBef>
            </a:pPr>
            <a:r>
              <a:rPr lang="en-US" sz="270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왜 필요한가?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41906" y="5555185"/>
            <a:ext cx="14484687" cy="3303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1"/>
              </a:lnSpc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문제점</a:t>
            </a:r>
          </a:p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UVM은 UVM은 </a:t>
            </a: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Test → Env → Agent → Driver</a:t>
            </a: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처럼 층층이 쌓인 구조 → 계층이 너무 깊고 복잡!</a:t>
            </a:r>
          </a:p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만약 Test에서 Driver로 변수 하나를 전달하려면? → 번거로움!</a:t>
            </a:r>
          </a:p>
          <a:p>
            <a:pPr algn="l">
              <a:lnSpc>
                <a:spcPts val="3791"/>
              </a:lnSpc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해결책</a:t>
            </a:r>
          </a:p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uvm_config_db</a:t>
            </a: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라는 전역(</a:t>
            </a: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Global</a:t>
            </a: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) 저장소를 만들자!</a:t>
            </a:r>
          </a:p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Test는 데이터를 저장소에 올려두기만 하고(</a:t>
            </a: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Set</a:t>
            </a: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),</a:t>
            </a:r>
          </a:p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Driver는 저장소에서 직접 꺼내 쓰기만 하면(</a:t>
            </a: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Get</a:t>
            </a: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) 됨!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97286" y="2886127"/>
            <a:ext cx="15462014" cy="1874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계층 간 파라미터나 객체를 전달하는 중앙 집중식 데이터베이스</a:t>
            </a:r>
          </a:p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상위(</a:t>
            </a: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Test, Env</a:t>
            </a: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)에서 하위(</a:t>
            </a: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Driver, Monitor</a:t>
            </a: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)로 설정을 전달</a:t>
            </a:r>
          </a:p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장점: 계층적 제어 가능, 유연성 및 재사용성 향상</a:t>
            </a:r>
          </a:p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누구나 접근 가능한 공유 데이터센터!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01192" y="2270224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Config DB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41906" y="2167036"/>
            <a:ext cx="3013083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uvm_config_db</a:t>
            </a:r>
          </a:p>
        </p:txBody>
      </p:sp>
      <p:sp>
        <p:nvSpPr>
          <p:cNvPr id="13" name="Freeform 13"/>
          <p:cNvSpPr/>
          <p:nvPr/>
        </p:nvSpPr>
        <p:spPr>
          <a:xfrm>
            <a:off x="1549239" y="4141317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0"/>
                </a:lnTo>
                <a:lnTo>
                  <a:pt x="0" y="369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184041" y="4103217"/>
            <a:ext cx="3858911" cy="445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3"/>
              </a:lnSpc>
              <a:spcBef>
                <a:spcPct val="0"/>
              </a:spcBef>
            </a:pPr>
            <a:r>
              <a:rPr lang="en-US" sz="270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핵심 동작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41906" y="4660160"/>
            <a:ext cx="14484687" cy="395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1"/>
              </a:lnSpc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1. set() - 설정값 저장</a:t>
            </a:r>
          </a:p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uvm_config_db#(타입)::set(context, inst_name, field, value);</a:t>
            </a:r>
          </a:p>
          <a:p>
            <a:pPr algn="l">
              <a:lnSpc>
                <a:spcPts val="1399"/>
              </a:lnSpc>
            </a:pPr>
            <a:endParaRPr lang="en-US" sz="2708" b="1">
              <a:solidFill>
                <a:srgbClr val="004AAD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3791"/>
              </a:lnSpc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 get() - 설정값 가져오기</a:t>
            </a:r>
          </a:p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if (!</a:t>
            </a: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uvm_config_db#(타입)::get(context, inst_name, field, variable)</a:t>
            </a: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)</a:t>
            </a:r>
          </a:p>
          <a:p>
            <a:pPr algn="l">
              <a:lnSpc>
                <a:spcPts val="3791"/>
              </a:lnSpc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        `uvm_fatal("GET_FAIL", "Configuration을 찾을 수 없습니다")</a:t>
            </a:r>
          </a:p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리턴값: 성공 시 1(true), 실패 시 0(false)</a:t>
            </a:r>
          </a:p>
          <a:p>
            <a:pPr algn="l">
              <a:lnSpc>
                <a:spcPts val="3791"/>
              </a:lnSpc>
            </a:pPr>
            <a:endParaRPr lang="en-US" sz="2708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3791"/>
              </a:lnSpc>
            </a:pPr>
            <a:endParaRPr lang="en-US" sz="2708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797286" y="2886127"/>
            <a:ext cx="15462014" cy="921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Instance 기반 설정 가능</a:t>
            </a: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(특정 경로의 컴포넌트에만 설정 전달), </a:t>
            </a: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uvm_resource_db</a:t>
            </a: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를 확장한 것</a:t>
            </a:r>
          </a:p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주로 </a:t>
            </a: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build_phase</a:t>
            </a: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에서 사용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7762" y="7274686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07762" y="763307"/>
            <a:ext cx="16672477" cy="8760385"/>
            <a:chOff x="0" y="0"/>
            <a:chExt cx="4391105" cy="23072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885350" y="4373563"/>
            <a:ext cx="8517301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0"/>
              </a:lnSpc>
              <a:spcBef>
                <a:spcPct val="0"/>
              </a:spcBef>
            </a:pPr>
            <a:r>
              <a:rPr lang="en-US" sz="8000" b="1" spc="-16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01</a:t>
            </a:r>
            <a:r>
              <a:rPr lang="en-US" sz="8000" b="1" spc="-16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Introduction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Config DB</a:t>
            </a:r>
          </a:p>
        </p:txBody>
      </p:sp>
      <p:sp>
        <p:nvSpPr>
          <p:cNvPr id="11" name="Freeform 11"/>
          <p:cNvSpPr/>
          <p:nvPr/>
        </p:nvSpPr>
        <p:spPr>
          <a:xfrm>
            <a:off x="1301192" y="2270224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041906" y="2167036"/>
            <a:ext cx="3013083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uvm_config_db</a:t>
            </a:r>
          </a:p>
        </p:txBody>
      </p:sp>
      <p:sp>
        <p:nvSpPr>
          <p:cNvPr id="13" name="Freeform 13"/>
          <p:cNvSpPr/>
          <p:nvPr/>
        </p:nvSpPr>
        <p:spPr>
          <a:xfrm>
            <a:off x="1549239" y="4141317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0"/>
                </a:lnTo>
                <a:lnTo>
                  <a:pt x="0" y="369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184041" y="4103217"/>
            <a:ext cx="3858911" cy="445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3"/>
              </a:lnSpc>
              <a:spcBef>
                <a:spcPct val="0"/>
              </a:spcBef>
            </a:pPr>
            <a:r>
              <a:rPr lang="en-US" sz="270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핵심 활용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97286" y="2886127"/>
            <a:ext cx="15462014" cy="921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Instance 기반 설정 가능</a:t>
            </a: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(특정 경로의 컴포넌트에만 설정 전달), </a:t>
            </a: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uvm_resource_db</a:t>
            </a: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를 확장한 것</a:t>
            </a:r>
          </a:p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주로 </a:t>
            </a: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build_phase</a:t>
            </a: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에서 사용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41906" y="4660160"/>
            <a:ext cx="14484687" cy="4598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1"/>
              </a:lnSpc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1. </a:t>
            </a: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Virtual Interface 연결</a:t>
            </a:r>
          </a:p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Static(H/W, Module)</a:t>
            </a: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과 </a:t>
            </a: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Dynamic(S/W, Class)</a:t>
            </a: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세계를 연결하는 유일한 통로</a:t>
            </a:r>
          </a:p>
          <a:p>
            <a:pPr marL="1169345" lvl="2" indent="-389782" algn="l">
              <a:lnSpc>
                <a:spcPts val="3791"/>
              </a:lnSpc>
              <a:buFont typeface="Arial"/>
              <a:buChar char="⚬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Top: ::set(</a:t>
            </a: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null</a:t>
            </a: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, "*", "vif", vif_bus);</a:t>
            </a:r>
          </a:p>
          <a:p>
            <a:pPr marL="1169345" lvl="2" indent="-389782" algn="l">
              <a:lnSpc>
                <a:spcPts val="3791"/>
              </a:lnSpc>
              <a:buFont typeface="Arial"/>
              <a:buChar char="⚬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Driver: ::get(this, "", "vif", vif);</a:t>
            </a:r>
          </a:p>
          <a:p>
            <a:pPr algn="l">
              <a:lnSpc>
                <a:spcPts val="1399"/>
              </a:lnSpc>
            </a:pPr>
            <a:endParaRPr lang="en-US" sz="2708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3791"/>
              </a:lnSpc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</a:t>
            </a: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Component 동작 제어</a:t>
            </a:r>
          </a:p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Test에서 Agent 내부 설정 변경 (예: is_active = UVM_PASSIVE)</a:t>
            </a:r>
          </a:p>
          <a:p>
            <a:pPr algn="l">
              <a:lnSpc>
                <a:spcPts val="1399"/>
              </a:lnSpc>
            </a:pPr>
            <a:endParaRPr lang="en-US" sz="2708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3791"/>
              </a:lnSpc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3. Configuration Object의 계층적 전달</a:t>
            </a:r>
          </a:p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설정값을 객체로 묶어서 통째로 전달 → 변수 하나하나 보내는 번거로움 해결</a:t>
            </a:r>
          </a:p>
          <a:p>
            <a:pPr algn="l">
              <a:lnSpc>
                <a:spcPts val="3791"/>
              </a:lnSpc>
            </a:pPr>
            <a:endParaRPr lang="en-US" sz="2708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01192" y="2270224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Config DB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41906" y="2167036"/>
            <a:ext cx="3881684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uvm_resource_db</a:t>
            </a:r>
          </a:p>
        </p:txBody>
      </p:sp>
      <p:sp>
        <p:nvSpPr>
          <p:cNvPr id="13" name="Freeform 13"/>
          <p:cNvSpPr/>
          <p:nvPr/>
        </p:nvSpPr>
        <p:spPr>
          <a:xfrm>
            <a:off x="1549239" y="4617567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0"/>
                </a:lnTo>
                <a:lnTo>
                  <a:pt x="0" y="369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184041" y="4579467"/>
            <a:ext cx="3858911" cy="445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3"/>
              </a:lnSpc>
              <a:spcBef>
                <a:spcPct val="0"/>
              </a:spcBef>
            </a:pPr>
            <a:r>
              <a:rPr lang="en-US" sz="270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핵심 동작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41906" y="5136410"/>
            <a:ext cx="12682694" cy="4255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3"/>
              </a:lnSpc>
            </a:pPr>
            <a:r>
              <a:rPr lang="en-US" sz="270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1. </a:t>
            </a:r>
            <a:r>
              <a:rPr lang="en-US" sz="2709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set()</a:t>
            </a:r>
            <a:r>
              <a:rPr lang="en-US" sz="270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- 설정값 저장</a:t>
            </a:r>
          </a:p>
          <a:p>
            <a:pPr marL="585088" lvl="1" indent="-292544" algn="l">
              <a:lnSpc>
                <a:spcPts val="3793"/>
              </a:lnSpc>
              <a:buFont typeface="Arial"/>
              <a:buChar char="•"/>
            </a:pPr>
            <a:r>
              <a:rPr lang="en-US" sz="270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uvm_resource_db#(타입)::set(scope, name, value, accessor);</a:t>
            </a:r>
          </a:p>
          <a:p>
            <a:pPr algn="l">
              <a:lnSpc>
                <a:spcPts val="3793"/>
              </a:lnSpc>
            </a:pPr>
            <a:endParaRPr lang="en-US" sz="2709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3793"/>
              </a:lnSpc>
            </a:pPr>
            <a:r>
              <a:rPr lang="en-US" sz="270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 </a:t>
            </a:r>
            <a:r>
              <a:rPr lang="en-US" sz="2709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read_by_name()</a:t>
            </a:r>
            <a:r>
              <a:rPr lang="en-US" sz="270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- 이름으로 읽기</a:t>
            </a:r>
          </a:p>
          <a:p>
            <a:pPr marL="585088" lvl="1" indent="-292544" algn="l">
              <a:lnSpc>
                <a:spcPts val="3793"/>
              </a:lnSpc>
              <a:buFont typeface="Arial"/>
              <a:buChar char="•"/>
            </a:pPr>
            <a:r>
              <a:rPr lang="en-US" sz="270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uvm_resource_db#(타입)::read_by_name(scope, name, value, accessor);</a:t>
            </a:r>
          </a:p>
          <a:p>
            <a:pPr algn="l">
              <a:lnSpc>
                <a:spcPts val="3793"/>
              </a:lnSpc>
            </a:pPr>
            <a:endParaRPr lang="en-US" sz="2709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3793"/>
              </a:lnSpc>
            </a:pPr>
            <a:r>
              <a:rPr lang="en-US" sz="270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3. </a:t>
            </a:r>
            <a:r>
              <a:rPr lang="en-US" sz="2709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read_by_type()</a:t>
            </a:r>
            <a:r>
              <a:rPr lang="en-US" sz="270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- 타입으로 읽기</a:t>
            </a:r>
          </a:p>
          <a:p>
            <a:pPr marL="585088" lvl="1" indent="-292544" algn="l">
              <a:lnSpc>
                <a:spcPts val="3793"/>
              </a:lnSpc>
              <a:buFont typeface="Arial"/>
              <a:buChar char="•"/>
            </a:pPr>
            <a:r>
              <a:rPr lang="en-US" sz="270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uvm_resource_db#(타입)::read_by_type(scope, value, accessor);</a:t>
            </a:r>
          </a:p>
          <a:p>
            <a:pPr algn="l">
              <a:lnSpc>
                <a:spcPts val="3793"/>
              </a:lnSpc>
            </a:pPr>
            <a:endParaRPr lang="en-US" sz="2709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797286" y="2886127"/>
            <a:ext cx="15462014" cy="1398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Global </a:t>
            </a: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설정에 주로 사용</a:t>
            </a:r>
          </a:p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모든 Component가 공유하는 값을 설정할 때 편리</a:t>
            </a:r>
          </a:p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Instance 경로 없이 이름만으로 접근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01192" y="2270224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97286" y="3665067"/>
            <a:ext cx="9839547" cy="3359794"/>
          </a:xfrm>
          <a:custGeom>
            <a:avLst/>
            <a:gdLst/>
            <a:ahLst/>
            <a:cxnLst/>
            <a:rect l="l" t="t" r="r" b="b"/>
            <a:pathLst>
              <a:path w="9839547" h="3359794">
                <a:moveTo>
                  <a:pt x="0" y="0"/>
                </a:moveTo>
                <a:lnTo>
                  <a:pt x="9839547" y="0"/>
                </a:lnTo>
                <a:lnTo>
                  <a:pt x="9839547" y="3359794"/>
                </a:lnTo>
                <a:lnTo>
                  <a:pt x="0" y="33597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8714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Config DB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41906" y="2167036"/>
            <a:ext cx="7102094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uvm_config_db 활용 예시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97286" y="2886127"/>
            <a:ext cx="15462014" cy="445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1"/>
              </a:lnSpc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1. Virtual Interface 연결 (H/W ↔ S/W)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831537" y="4324131"/>
            <a:ext cx="6254683" cy="445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1"/>
              </a:lnSpc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→ null, *: 전역(Global)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831537" y="5878172"/>
            <a:ext cx="6254683" cy="445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1"/>
              </a:lnSpc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→ this, “”: 자신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07762" y="7596361"/>
            <a:ext cx="1667247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=&gt; tb_top(H/W)의 물리적 인터페이스가 Driver(S/W)의 가상 인터페이스로 연결됨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01192" y="2270224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97286" y="3665067"/>
            <a:ext cx="8435716" cy="2854614"/>
          </a:xfrm>
          <a:custGeom>
            <a:avLst/>
            <a:gdLst/>
            <a:ahLst/>
            <a:cxnLst/>
            <a:rect l="l" t="t" r="r" b="b"/>
            <a:pathLst>
              <a:path w="8435716" h="2854614">
                <a:moveTo>
                  <a:pt x="0" y="0"/>
                </a:moveTo>
                <a:lnTo>
                  <a:pt x="8435716" y="0"/>
                </a:lnTo>
                <a:lnTo>
                  <a:pt x="8435716" y="2854613"/>
                </a:lnTo>
                <a:lnTo>
                  <a:pt x="0" y="28546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6609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Config DB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41906" y="2167036"/>
            <a:ext cx="8745850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uvm_config_db 활용 예시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97286" y="2886127"/>
            <a:ext cx="15462014" cy="445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1"/>
              </a:lnSpc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 동작 제어 (Control)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33002" y="4171225"/>
            <a:ext cx="7082129" cy="445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1"/>
              </a:lnSpc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→ passive: 모니터링만, “env.agent”: 저 경로만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66103" y="5864565"/>
            <a:ext cx="7049027" cy="921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1"/>
              </a:lnSpc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→ 부모 클래스(uvm_agent) 내부에 get 코드가 내장되어 있어서, 자동으로 설정을 받아옴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07762" y="7472180"/>
            <a:ext cx="1667247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=&gt; 설정(PASSIVE)에 따라 Driver와 Sequencer는 생성되지 않고, Monitor만 생성되어 동작함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01192" y="2270224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Macro &amp; Method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97286" y="2886127"/>
            <a:ext cx="15462014" cy="1398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Macro(utils)</a:t>
            </a: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만든 클래스를 Factory 명부(Lookup Table)에 등록하는 도구</a:t>
            </a:r>
          </a:p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Method(create)</a:t>
            </a: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new() 대신 Factory를 통해 객체를 생성하는 표준 함수</a:t>
            </a:r>
          </a:p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관계: Macro로 등록하고 create()로 생성해야만, </a:t>
            </a: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Factory</a:t>
            </a: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가 개입하여 객체를 교체(Override)할 수 있음</a:t>
            </a:r>
          </a:p>
        </p:txBody>
      </p:sp>
      <p:sp>
        <p:nvSpPr>
          <p:cNvPr id="13" name="Freeform 13"/>
          <p:cNvSpPr/>
          <p:nvPr/>
        </p:nvSpPr>
        <p:spPr>
          <a:xfrm>
            <a:off x="1549239" y="4646142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0"/>
                </a:lnTo>
                <a:lnTo>
                  <a:pt x="0" y="369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184041" y="4608042"/>
            <a:ext cx="3858911" cy="445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3"/>
              </a:lnSpc>
              <a:spcBef>
                <a:spcPct val="0"/>
              </a:spcBef>
            </a:pPr>
            <a:r>
              <a:rPr lang="en-US" sz="270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주요 매크로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41906" y="5164985"/>
            <a:ext cx="14484687" cy="2217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1"/>
              </a:lnSpc>
            </a:pP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1. Report Macros</a:t>
            </a: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(메시지 출력)</a:t>
            </a:r>
          </a:p>
          <a:p>
            <a:pPr algn="l">
              <a:lnSpc>
                <a:spcPts val="1399"/>
              </a:lnSpc>
            </a:pPr>
            <a:endParaRPr lang="en-US" sz="2708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3791"/>
              </a:lnSpc>
            </a:pP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 Sequence-Related Macros</a:t>
            </a: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(트랜잭션 전송)</a:t>
            </a:r>
          </a:p>
          <a:p>
            <a:pPr algn="l">
              <a:lnSpc>
                <a:spcPts val="1399"/>
              </a:lnSpc>
            </a:pPr>
            <a:endParaRPr lang="en-US" sz="2708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3791"/>
              </a:lnSpc>
            </a:pP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3. Utility and Field Macros</a:t>
            </a: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(자동화)</a:t>
            </a:r>
          </a:p>
          <a:p>
            <a:pPr algn="l">
              <a:lnSpc>
                <a:spcPts val="3791"/>
              </a:lnSpc>
            </a:pPr>
            <a:endParaRPr lang="en-US" sz="2708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041906" y="2167036"/>
            <a:ext cx="6392731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Macro &amp; Method란?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01192" y="2270224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8700" y="7956738"/>
            <a:ext cx="5200315" cy="1525019"/>
          </a:xfrm>
          <a:custGeom>
            <a:avLst/>
            <a:gdLst/>
            <a:ahLst/>
            <a:cxnLst/>
            <a:rect l="l" t="t" r="r" b="b"/>
            <a:pathLst>
              <a:path w="5200315" h="1525019">
                <a:moveTo>
                  <a:pt x="0" y="0"/>
                </a:moveTo>
                <a:lnTo>
                  <a:pt x="5200315" y="0"/>
                </a:lnTo>
                <a:lnTo>
                  <a:pt x="5200315" y="1525019"/>
                </a:lnTo>
                <a:lnTo>
                  <a:pt x="0" y="15250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61697" y="6425825"/>
            <a:ext cx="5267318" cy="1548471"/>
          </a:xfrm>
          <a:custGeom>
            <a:avLst/>
            <a:gdLst/>
            <a:ahLst/>
            <a:cxnLst/>
            <a:rect l="l" t="t" r="r" b="b"/>
            <a:pathLst>
              <a:path w="5267318" h="1548471">
                <a:moveTo>
                  <a:pt x="0" y="0"/>
                </a:moveTo>
                <a:lnTo>
                  <a:pt x="5267318" y="0"/>
                </a:lnTo>
                <a:lnTo>
                  <a:pt x="5267318" y="1548471"/>
                </a:lnTo>
                <a:lnTo>
                  <a:pt x="0" y="15484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25096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229015" y="6460574"/>
            <a:ext cx="3681074" cy="3027442"/>
          </a:xfrm>
          <a:custGeom>
            <a:avLst/>
            <a:gdLst/>
            <a:ahLst/>
            <a:cxnLst/>
            <a:rect l="l" t="t" r="r" b="b"/>
            <a:pathLst>
              <a:path w="3681074" h="3027442">
                <a:moveTo>
                  <a:pt x="0" y="0"/>
                </a:moveTo>
                <a:lnTo>
                  <a:pt x="3681074" y="0"/>
                </a:lnTo>
                <a:lnTo>
                  <a:pt x="3681074" y="3027443"/>
                </a:lnTo>
                <a:lnTo>
                  <a:pt x="0" y="30274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38224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97286" y="2886127"/>
            <a:ext cx="15462014" cy="3341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`uvm_info(ID, MSG, VERBOSITY)</a:t>
            </a:r>
          </a:p>
          <a:p>
            <a:pPr marL="1169345" lvl="2" indent="-389782" algn="l">
              <a:lnSpc>
                <a:spcPts val="3791"/>
              </a:lnSpc>
              <a:buFont typeface="Arial"/>
              <a:buChar char="⚬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로그 메시지를 출력할 때 사용</a:t>
            </a:r>
          </a:p>
          <a:p>
            <a:pPr marL="1169345" lvl="2" indent="-389782" algn="l">
              <a:lnSpc>
                <a:spcPts val="3791"/>
              </a:lnSpc>
              <a:buFont typeface="Arial"/>
              <a:buChar char="⚬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verbosity_level보다 이하인 verbosity를 갖는 메시지만 출력됨</a:t>
            </a:r>
          </a:p>
          <a:p>
            <a:pPr algn="l">
              <a:lnSpc>
                <a:spcPts val="1399"/>
              </a:lnSpc>
            </a:pPr>
            <a:endParaRPr lang="en-US" sz="2708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`uvm_warning(ID, MSG)</a:t>
            </a: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경고 메시지 출력, 시뮬레이션은 계속됨</a:t>
            </a:r>
          </a:p>
          <a:p>
            <a:pPr algn="l">
              <a:lnSpc>
                <a:spcPts val="1399"/>
              </a:lnSpc>
            </a:pPr>
            <a:endParaRPr lang="en-US" sz="2708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`uvm_error(ID, MSG):</a:t>
            </a: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오류 발생 메시지 출력, 시뮬레이션은 계속됨</a:t>
            </a:r>
          </a:p>
          <a:p>
            <a:pPr algn="l">
              <a:lnSpc>
                <a:spcPts val="1399"/>
              </a:lnSpc>
            </a:pPr>
            <a:endParaRPr lang="en-US" sz="2708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`uvm_fatal(ID, MSG):</a:t>
            </a: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치명적 오류 발생 메시지 출력, 시뮬레이션을 즉시 종료</a:t>
            </a:r>
          </a:p>
        </p:txBody>
      </p:sp>
      <p:sp>
        <p:nvSpPr>
          <p:cNvPr id="15" name="Freeform 15"/>
          <p:cNvSpPr/>
          <p:nvPr/>
        </p:nvSpPr>
        <p:spPr>
          <a:xfrm>
            <a:off x="10936940" y="6425825"/>
            <a:ext cx="6322360" cy="3062192"/>
          </a:xfrm>
          <a:custGeom>
            <a:avLst/>
            <a:gdLst/>
            <a:ahLst/>
            <a:cxnLst/>
            <a:rect l="l" t="t" r="r" b="b"/>
            <a:pathLst>
              <a:path w="6322360" h="3062192">
                <a:moveTo>
                  <a:pt x="0" y="0"/>
                </a:moveTo>
                <a:lnTo>
                  <a:pt x="6322360" y="0"/>
                </a:lnTo>
                <a:lnTo>
                  <a:pt x="6322360" y="3062192"/>
                </a:lnTo>
                <a:lnTo>
                  <a:pt x="0" y="30621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78758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Macro &amp; Method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41906" y="2167036"/>
            <a:ext cx="6036825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Report Macros (메시지 출력)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044723" y="2886127"/>
            <a:ext cx="3890070" cy="2402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Verbosity Level</a:t>
            </a: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UVM_NONE(0): 무조건 출력</a:t>
            </a: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UVM_LOW(100): 중요한 정보만</a:t>
            </a: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UVM_MEDIUM(200): 보통 정보 (기본값)</a:t>
            </a: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UVM_HIGH(300): 상세 정보</a:t>
            </a: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UVM_FULL(400): 모든 정보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UVM_DEBUG(500): 디버그 정보</a:t>
            </a:r>
          </a:p>
        </p:txBody>
      </p:sp>
      <p:sp>
        <p:nvSpPr>
          <p:cNvPr id="19" name="AutoShape 19"/>
          <p:cNvSpPr/>
          <p:nvPr/>
        </p:nvSpPr>
        <p:spPr>
          <a:xfrm>
            <a:off x="10008274" y="7937688"/>
            <a:ext cx="830480" cy="0"/>
          </a:xfrm>
          <a:prstGeom prst="line">
            <a:avLst/>
          </a:prstGeom>
          <a:ln w="13335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01192" y="2270224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Macro &amp; Method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41906" y="2167036"/>
            <a:ext cx="6036825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Sequence-Related Macros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97286" y="2886127"/>
            <a:ext cx="15462014" cy="6160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`uvm_declare_p_sequencer</a:t>
            </a: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(SEQUENCER)</a:t>
            </a:r>
          </a:p>
          <a:p>
            <a:pPr marL="1169345" lvl="2" indent="-389782" algn="l">
              <a:lnSpc>
                <a:spcPts val="3791"/>
              </a:lnSpc>
              <a:buFont typeface="Arial"/>
              <a:buChar char="⚬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m_sequencer(Generic)를 </a:t>
            </a: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p_sequencer(Specific)로 변환하여 선언</a:t>
            </a:r>
          </a:p>
          <a:p>
            <a:pPr marL="1169345" lvl="2" indent="-389782" algn="l">
              <a:lnSpc>
                <a:spcPts val="3791"/>
              </a:lnSpc>
              <a:buFont typeface="Arial"/>
              <a:buChar char="⚬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Sequence 내부에서 Sequencer가 가진 변수나 핸들(Virtual Interface 등)에 직접 접근할 때 필수</a:t>
            </a:r>
          </a:p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`uvm_create</a:t>
            </a: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(SEQ_OR_SEQ_ITEM)</a:t>
            </a:r>
          </a:p>
          <a:p>
            <a:pPr marL="1169345" lvl="2" indent="-389782" algn="l">
              <a:lnSpc>
                <a:spcPts val="3791"/>
              </a:lnSpc>
              <a:buFont typeface="Arial"/>
              <a:buChar char="⚬"/>
            </a:pP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Factory를 통해 Transaction 객체 생성</a:t>
            </a: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만 수행함 (Randomize나 Send는 안 함)</a:t>
            </a:r>
          </a:p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`uvm_send</a:t>
            </a: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(SEQ_OR_SEQ_ITEM)</a:t>
            </a:r>
          </a:p>
          <a:p>
            <a:pPr marL="1169345" lvl="2" indent="-389782" algn="l">
              <a:lnSpc>
                <a:spcPts val="3791"/>
              </a:lnSpc>
              <a:buFont typeface="Arial"/>
              <a:buChar char="⚬"/>
            </a:pP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이미 생성(및 처리)된 객체를 Driver로 전송</a:t>
            </a:r>
          </a:p>
          <a:p>
            <a:pPr marL="1169345" lvl="2" indent="-389782" algn="l">
              <a:lnSpc>
                <a:spcPts val="3791"/>
              </a:lnSpc>
              <a:buFont typeface="Arial"/>
              <a:buChar char="⚬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uvm_create와 짝을 이루어 사용하거나, 이미 만들어진 객체를 재전송할 때 사용</a:t>
            </a:r>
          </a:p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`uvm_do</a:t>
            </a: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(SEQ_OR_SEQ_ITEM)</a:t>
            </a:r>
          </a:p>
          <a:p>
            <a:pPr marL="1169345" lvl="2" indent="-389782" algn="l">
              <a:lnSpc>
                <a:spcPts val="3791"/>
              </a:lnSpc>
              <a:buFont typeface="Arial"/>
              <a:buChar char="⚬"/>
            </a:pP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생성 + 랜덤화 + 드라이버 전송까지</a:t>
            </a: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전 과정을 한 번에 처리</a:t>
            </a:r>
          </a:p>
          <a:p>
            <a:pPr marL="1169345" lvl="2" indent="-389782" algn="l">
              <a:lnSpc>
                <a:spcPts val="3791"/>
              </a:lnSpc>
              <a:buFont typeface="Arial"/>
              <a:buChar char="⚬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가장 보편적으로 사용됨</a:t>
            </a:r>
          </a:p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`uvm_do_with</a:t>
            </a: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(SEQ_OR_SEQ_ITEM, CONSTRAINTS)</a:t>
            </a:r>
          </a:p>
          <a:p>
            <a:pPr marL="1169345" lvl="2" indent="-389782" algn="l">
              <a:lnSpc>
                <a:spcPts val="3791"/>
              </a:lnSpc>
              <a:buFont typeface="Arial"/>
              <a:buChar char="⚬"/>
            </a:pP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uvm_do와 같으나, In-line Constraint를 추가</a:t>
            </a: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하여 랜덤화 조건을 즉석에서 부여함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01192" y="2270224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Macro &amp; Method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41906" y="2167036"/>
            <a:ext cx="6036825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Utility and Field Macros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97286" y="2886127"/>
            <a:ext cx="14358690" cy="5208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`uvm_object_utils</a:t>
            </a:r>
          </a:p>
          <a:p>
            <a:pPr marL="1169345" lvl="2" indent="-389782" algn="l">
              <a:lnSpc>
                <a:spcPts val="3791"/>
              </a:lnSpc>
              <a:buFont typeface="Arial"/>
              <a:buChar char="⚬"/>
            </a:pP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Transaction, Sequence, Config</a:t>
            </a: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등 </a:t>
            </a: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Dynamic Object</a:t>
            </a: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클래스를 </a:t>
            </a: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Factory</a:t>
            </a: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에 등록</a:t>
            </a:r>
          </a:p>
          <a:p>
            <a:pPr marL="1169345" lvl="2" indent="-389782" algn="l">
              <a:lnSpc>
                <a:spcPts val="3791"/>
              </a:lnSpc>
              <a:buFont typeface="Arial"/>
              <a:buChar char="⚬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Factory 등록 + copy(), compare(), print() 등 기본 메서드 인프라 제공</a:t>
            </a:r>
          </a:p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`uvm_component_utils</a:t>
            </a:r>
          </a:p>
          <a:p>
            <a:pPr marL="1169345" lvl="2" indent="-389782" algn="l">
              <a:lnSpc>
                <a:spcPts val="3791"/>
              </a:lnSpc>
              <a:buFont typeface="Arial"/>
              <a:buChar char="⚬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Driver, Env, Agent 등 </a:t>
            </a: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Static Component</a:t>
            </a: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클래스를 </a:t>
            </a: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Factory</a:t>
            </a: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에 등록</a:t>
            </a:r>
          </a:p>
          <a:p>
            <a:pPr marL="1169345" lvl="2" indent="-389782" algn="l">
              <a:lnSpc>
                <a:spcPts val="3791"/>
              </a:lnSpc>
              <a:buFont typeface="Arial"/>
              <a:buChar char="⚬"/>
            </a:pP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Factory</a:t>
            </a: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등록 + 계층 구조(Hierarchy) 및 Phase 관리 기능 지원</a:t>
            </a:r>
          </a:p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`uvm_field_*</a:t>
            </a:r>
          </a:p>
          <a:p>
            <a:pPr marL="1169345" lvl="2" indent="-389782" algn="l">
              <a:lnSpc>
                <a:spcPts val="3791"/>
              </a:lnSpc>
              <a:buFont typeface="Arial"/>
              <a:buChar char="⚬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클래스 내부 변수들을 시스템에 알려주어, 주요 메서드(</a:t>
            </a: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print, copy, pack 등)</a:t>
            </a: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를</a:t>
            </a: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자동으로 구현해줌</a:t>
            </a:r>
          </a:p>
          <a:p>
            <a:pPr marL="1169345" lvl="2" indent="-389782" algn="l">
              <a:lnSpc>
                <a:spcPts val="3791"/>
              </a:lnSpc>
              <a:buFont typeface="Arial"/>
              <a:buChar char="⚬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반드시 _begin과 _end 사이에 작성해야 함</a:t>
            </a:r>
          </a:p>
          <a:p>
            <a:pPr algn="l">
              <a:lnSpc>
                <a:spcPts val="3791"/>
              </a:lnSpc>
            </a:pPr>
            <a:endParaRPr lang="en-US" sz="2708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01192" y="2270224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8700" y="5754400"/>
            <a:ext cx="6705650" cy="1898483"/>
          </a:xfrm>
          <a:custGeom>
            <a:avLst/>
            <a:gdLst/>
            <a:ahLst/>
            <a:cxnLst/>
            <a:rect l="l" t="t" r="r" b="b"/>
            <a:pathLst>
              <a:path w="6705650" h="1898483">
                <a:moveTo>
                  <a:pt x="0" y="0"/>
                </a:moveTo>
                <a:lnTo>
                  <a:pt x="6705650" y="0"/>
                </a:lnTo>
                <a:lnTo>
                  <a:pt x="6705650" y="1898482"/>
                </a:lnTo>
                <a:lnTo>
                  <a:pt x="0" y="18984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28700" y="2968896"/>
            <a:ext cx="6705650" cy="2785504"/>
          </a:xfrm>
          <a:custGeom>
            <a:avLst/>
            <a:gdLst/>
            <a:ahLst/>
            <a:cxnLst/>
            <a:rect l="l" t="t" r="r" b="b"/>
            <a:pathLst>
              <a:path w="6705650" h="2785504">
                <a:moveTo>
                  <a:pt x="0" y="0"/>
                </a:moveTo>
                <a:lnTo>
                  <a:pt x="6705650" y="0"/>
                </a:lnTo>
                <a:lnTo>
                  <a:pt x="6705650" y="2785504"/>
                </a:lnTo>
                <a:lnTo>
                  <a:pt x="0" y="27855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69" b="-469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Macro &amp; Method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646482" y="2921271"/>
            <a:ext cx="9833756" cy="5247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uvm_config_db#(타입)::set(context, inst_name, field_name, value)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타입: 저장할 데이터 타입 (</a:t>
            </a:r>
            <a:r>
              <a:rPr lang="en-US" sz="2000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virtual interface, int, string, object 등</a:t>
            </a: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)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context: 설정을 하는 컴포넌트 (보통 this)</a:t>
            </a:r>
          </a:p>
          <a:p>
            <a:pPr marL="1295402" lvl="3" indent="-323850" algn="l">
              <a:lnSpc>
                <a:spcPts val="2800"/>
              </a:lnSpc>
              <a:buFont typeface="Arial"/>
              <a:buChar char="￭"/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this: UVM 클래스 내부, null: UVM 외부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inst_name: 대상 컴포넌트의 상대 경로 (와일드카드 * 사용 가능)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field_name: 설정 이름 (문자열)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value: 전달할 값</a:t>
            </a: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uvm_config_db#(타입)::get(cntxt, inst_name, field_name, variable)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타입: 가져올 데이터 타입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context: 가져오는 컴포넌트 (보통 this)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inst_name: 자신의 상대 경로 (보통 “” 빈 문자열)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field_name: 설정 이름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variable: 값을 저장할 변수</a:t>
            </a:r>
          </a:p>
          <a:p>
            <a:pPr algn="l">
              <a:lnSpc>
                <a:spcPts val="3791"/>
              </a:lnSpc>
            </a:pPr>
            <a:endParaRPr lang="en-US" sz="20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041906" y="2167036"/>
            <a:ext cx="6036825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Method (주요 메서드)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01192" y="2270224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49239" y="4756082"/>
            <a:ext cx="6587603" cy="3314728"/>
          </a:xfrm>
          <a:custGeom>
            <a:avLst/>
            <a:gdLst/>
            <a:ahLst/>
            <a:cxnLst/>
            <a:rect l="l" t="t" r="r" b="b"/>
            <a:pathLst>
              <a:path w="6587603" h="3314728">
                <a:moveTo>
                  <a:pt x="0" y="0"/>
                </a:moveTo>
                <a:lnTo>
                  <a:pt x="6587603" y="0"/>
                </a:lnTo>
                <a:lnTo>
                  <a:pt x="6587603" y="3314728"/>
                </a:lnTo>
                <a:lnTo>
                  <a:pt x="0" y="33147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AutoShape 12"/>
          <p:cNvSpPr/>
          <p:nvPr/>
        </p:nvSpPr>
        <p:spPr>
          <a:xfrm flipH="1" flipV="1">
            <a:off x="8254131" y="6346771"/>
            <a:ext cx="1779738" cy="0"/>
          </a:xfrm>
          <a:prstGeom prst="line">
            <a:avLst/>
          </a:prstGeom>
          <a:ln w="13335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3" name="Freeform 13"/>
          <p:cNvSpPr/>
          <p:nvPr/>
        </p:nvSpPr>
        <p:spPr>
          <a:xfrm>
            <a:off x="1549239" y="2940943"/>
            <a:ext cx="6261918" cy="1481764"/>
          </a:xfrm>
          <a:custGeom>
            <a:avLst/>
            <a:gdLst/>
            <a:ahLst/>
            <a:cxnLst/>
            <a:rect l="l" t="t" r="r" b="b"/>
            <a:pathLst>
              <a:path w="6261918" h="1481764">
                <a:moveTo>
                  <a:pt x="0" y="0"/>
                </a:moveTo>
                <a:lnTo>
                  <a:pt x="6261918" y="0"/>
                </a:lnTo>
                <a:lnTo>
                  <a:pt x="6261918" y="1481764"/>
                </a:lnTo>
                <a:lnTo>
                  <a:pt x="0" y="14817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Macro &amp; Method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033869" y="2902843"/>
            <a:ext cx="7328335" cy="6160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type_id::create</a:t>
            </a: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("name", parent)</a:t>
            </a:r>
          </a:p>
          <a:p>
            <a:pPr marL="1169345" lvl="2" indent="-389782" algn="l">
              <a:lnSpc>
                <a:spcPts val="3791"/>
              </a:lnSpc>
              <a:buFont typeface="Arial"/>
              <a:buChar char="⚬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Factory를 통한 객체 생성</a:t>
            </a:r>
          </a:p>
          <a:p>
            <a:pPr algn="l">
              <a:lnSpc>
                <a:spcPts val="3791"/>
              </a:lnSpc>
            </a:pPr>
            <a:endParaRPr lang="en-US" sz="2708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3791"/>
              </a:lnSpc>
            </a:pPr>
            <a:endParaRPr lang="en-US" sz="2708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raise_objection / drop_objection</a:t>
            </a:r>
          </a:p>
          <a:p>
            <a:pPr marL="1169345" lvl="2" indent="-389782" algn="l">
              <a:lnSpc>
                <a:spcPts val="3791"/>
              </a:lnSpc>
              <a:buFont typeface="Arial"/>
              <a:buChar char="⚬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Phase 종료 시점 제어</a:t>
            </a:r>
          </a:p>
          <a:p>
            <a:pPr marL="1169345" lvl="2" indent="-389782" algn="l">
              <a:lnSpc>
                <a:spcPts val="3791"/>
              </a:lnSpc>
              <a:buFont typeface="Arial"/>
              <a:buChar char="⚬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raise: +1, drop: -1으로 모든 Component의 </a:t>
            </a: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objection</a:t>
            </a: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이 0이 될 때 종료</a:t>
            </a:r>
          </a:p>
          <a:p>
            <a:pPr algn="l">
              <a:lnSpc>
                <a:spcPts val="3791"/>
              </a:lnSpc>
            </a:pPr>
            <a:endParaRPr lang="en-US" sz="2708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uvm_top (최상위 루트)</a:t>
            </a:r>
          </a:p>
          <a:p>
            <a:pPr marL="1169345" lvl="2" indent="-389782" algn="l">
              <a:lnSpc>
                <a:spcPts val="3791"/>
              </a:lnSpc>
              <a:buFont typeface="Arial"/>
              <a:buChar char="⚬"/>
            </a:pPr>
            <a:r>
              <a:rPr lang="en-US" sz="2708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UVM hierarchy</a:t>
            </a: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의 최상위 노드</a:t>
            </a:r>
          </a:p>
          <a:p>
            <a:pPr marL="1169345" lvl="2" indent="-389782" algn="l">
              <a:lnSpc>
                <a:spcPts val="3791"/>
              </a:lnSpc>
              <a:buFont typeface="Arial"/>
              <a:buChar char="⚬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모든 UVM component의 root</a:t>
            </a:r>
          </a:p>
          <a:p>
            <a:pPr algn="l">
              <a:lnSpc>
                <a:spcPts val="3791"/>
              </a:lnSpc>
            </a:pPr>
            <a:endParaRPr lang="en-US" sz="2708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041906" y="2167036"/>
            <a:ext cx="6036825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Method (주요 메서드)</a:t>
            </a:r>
          </a:p>
        </p:txBody>
      </p:sp>
      <p:sp>
        <p:nvSpPr>
          <p:cNvPr id="17" name="AutoShape 17"/>
          <p:cNvSpPr/>
          <p:nvPr/>
        </p:nvSpPr>
        <p:spPr>
          <a:xfrm flipH="1" flipV="1">
            <a:off x="8254131" y="3615150"/>
            <a:ext cx="1779738" cy="0"/>
          </a:xfrm>
          <a:prstGeom prst="line">
            <a:avLst/>
          </a:prstGeom>
          <a:ln w="13335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7287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17048" y="2043166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3" y="0"/>
                </a:lnTo>
                <a:lnTo>
                  <a:pt x="496093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30880" y="2726619"/>
            <a:ext cx="7708939" cy="4211008"/>
          </a:xfrm>
          <a:custGeom>
            <a:avLst/>
            <a:gdLst/>
            <a:ahLst/>
            <a:cxnLst/>
            <a:rect l="l" t="t" r="r" b="b"/>
            <a:pathLst>
              <a:path w="7708939" h="4211008">
                <a:moveTo>
                  <a:pt x="0" y="0"/>
                </a:moveTo>
                <a:lnTo>
                  <a:pt x="7708939" y="0"/>
                </a:lnTo>
                <a:lnTo>
                  <a:pt x="7708939" y="4211008"/>
                </a:lnTo>
                <a:lnTo>
                  <a:pt x="0" y="421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940479" y="2038086"/>
            <a:ext cx="3955607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검증이 왜 중요해졌을까?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Introduction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44000" y="2641407"/>
            <a:ext cx="7743925" cy="1810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6" lvl="1" indent="-280668" algn="l">
              <a:lnSpc>
                <a:spcPts val="3639"/>
              </a:lnSpc>
              <a:buFont typeface="Arial"/>
              <a:buChar char="•"/>
            </a:pPr>
            <a:r>
              <a:rPr lang="en-US" sz="25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현재 칩의 복잡도는 기하급수적으로 증가해왔고 현재 상용칩의 경우에 IP블록, 인터페이스까지 생각하면 복잡도가 엄청나다. 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endParaRPr lang="en-US" sz="2599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9264509" y="2118202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0"/>
                </a:lnTo>
                <a:lnTo>
                  <a:pt x="0" y="369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9757176" y="2059747"/>
            <a:ext cx="1823586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현재(As-Is)</a:t>
            </a:r>
          </a:p>
        </p:txBody>
      </p:sp>
      <p:sp>
        <p:nvSpPr>
          <p:cNvPr id="17" name="Freeform 17"/>
          <p:cNvSpPr/>
          <p:nvPr/>
        </p:nvSpPr>
        <p:spPr>
          <a:xfrm>
            <a:off x="9274034" y="4451793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0"/>
                </a:lnTo>
                <a:lnTo>
                  <a:pt x="0" y="369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9766701" y="4393337"/>
            <a:ext cx="2753419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한계(Pain-Point)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153525" y="5050562"/>
            <a:ext cx="7838682" cy="1353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6" lvl="1" indent="-280668" algn="l">
              <a:lnSpc>
                <a:spcPts val="3639"/>
              </a:lnSpc>
              <a:buFont typeface="Arial"/>
              <a:buChar char="•"/>
            </a:pPr>
            <a:r>
              <a:rPr lang="en-US" sz="25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SystemVerilog 기반의 검증은 비효율로 인해서 현재 칩 발전 속도를 따라잡지 못한다. 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endParaRPr lang="en-US" sz="2599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9264509" y="6414578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0"/>
                </a:lnTo>
                <a:lnTo>
                  <a:pt x="0" y="369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9757176" y="6356123"/>
            <a:ext cx="3858911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가야할 방향 (To-Be)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153525" y="6947308"/>
            <a:ext cx="8707283" cy="1810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6" lvl="1" indent="-280668" algn="l">
              <a:lnSpc>
                <a:spcPts val="3639"/>
              </a:lnSpc>
              <a:buFont typeface="Arial"/>
              <a:buChar char="•"/>
            </a:pPr>
            <a:r>
              <a:rPr lang="en-US" sz="25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구조화 : 엔지니어마다 다른 코딩스타일 문제</a:t>
            </a:r>
          </a:p>
          <a:p>
            <a:pPr marL="561336" lvl="1" indent="-280668" algn="l">
              <a:lnSpc>
                <a:spcPts val="3639"/>
              </a:lnSpc>
              <a:buFont typeface="Arial"/>
              <a:buChar char="•"/>
            </a:pPr>
            <a:r>
              <a:rPr lang="en-US" sz="25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유연성과 재사용성 : 테스트마다 작성해야하는 코드</a:t>
            </a:r>
          </a:p>
          <a:p>
            <a:pPr marL="561336" lvl="1" indent="-280668" algn="l">
              <a:lnSpc>
                <a:spcPts val="3639"/>
              </a:lnSpc>
              <a:buFont typeface="Arial"/>
              <a:buChar char="•"/>
            </a:pPr>
            <a:r>
              <a:rPr lang="en-US" sz="25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제어와 동기화 : 복잡한 타이밍 제어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endParaRPr lang="en-US" sz="2599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28700" y="7070977"/>
            <a:ext cx="7982757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무어의 법칙 : 반도체의 집적도는 기하급수적으로 증가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7762" y="7274686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07762" y="763307"/>
            <a:ext cx="16672477" cy="8760385"/>
            <a:chOff x="0" y="0"/>
            <a:chExt cx="4391105" cy="23072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686215" y="4373563"/>
            <a:ext cx="12915570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0"/>
              </a:lnSpc>
              <a:spcBef>
                <a:spcPct val="0"/>
              </a:spcBef>
            </a:pPr>
            <a:r>
              <a:rPr lang="en-US" sz="8000" b="1" spc="-16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04</a:t>
            </a:r>
            <a:r>
              <a:rPr lang="en-US" sz="8000" b="1" spc="-16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Control (Orchestration)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Sequence &amp; Driver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76870" y="2859186"/>
            <a:ext cx="15059409" cy="1398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5088" lvl="1" indent="-292544" algn="l">
              <a:lnSpc>
                <a:spcPts val="3793"/>
              </a:lnSpc>
              <a:buFont typeface="Arial"/>
              <a:buChar char="•"/>
            </a:pPr>
            <a:r>
              <a:rPr lang="en-US" sz="2709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Sequence </a:t>
            </a:r>
            <a:r>
              <a:rPr lang="en-US" sz="270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DUT에 입력할 데이터(Transation)을 생성하고 순서를 결정하는 객체</a:t>
            </a:r>
          </a:p>
          <a:p>
            <a:pPr marL="585088" lvl="1" indent="-292544" algn="l">
              <a:lnSpc>
                <a:spcPts val="3793"/>
              </a:lnSpc>
              <a:spcBef>
                <a:spcPct val="0"/>
              </a:spcBef>
              <a:buFont typeface="Arial"/>
              <a:buChar char="•"/>
            </a:pPr>
            <a:r>
              <a:rPr lang="en-US" sz="2709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Sequencer </a:t>
            </a:r>
            <a:r>
              <a:rPr lang="en-US" sz="270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Sequence item(Transaction)의 중재(Aribitration), 만약 여러 </a:t>
            </a:r>
            <a:r>
              <a:rPr lang="en-US" sz="2709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sequence</a:t>
            </a:r>
            <a:r>
              <a:rPr lang="en-US" sz="270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에서 Start_item() 호출했을 때 순서 정렬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72964" y="5169082"/>
            <a:ext cx="14982930" cy="1398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3"/>
              </a:lnSpc>
              <a:spcBef>
                <a:spcPct val="0"/>
              </a:spcBef>
            </a:pPr>
            <a:r>
              <a:rPr lang="en-US" sz="270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SystemVerilog로 직접 TB를 작성하면 테스트를 할 때 마다 Driver코드를 바꾸어야하는 문제가 있다. 그래서 역할을 나누어서 Driver는 보내기만 하고 데이터 생성 및 제어는 Sequence가 하면 하나의 Driver(재사용성)로 여러 테스트(Random, Error, Corner case)를 진행할 수 있다. </a:t>
            </a:r>
          </a:p>
        </p:txBody>
      </p:sp>
      <p:sp>
        <p:nvSpPr>
          <p:cNvPr id="13" name="Freeform 13"/>
          <p:cNvSpPr/>
          <p:nvPr/>
        </p:nvSpPr>
        <p:spPr>
          <a:xfrm>
            <a:off x="1376870" y="4628316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0"/>
                </a:lnTo>
                <a:lnTo>
                  <a:pt x="0" y="369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011672" y="4590216"/>
            <a:ext cx="3858911" cy="445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3"/>
              </a:lnSpc>
              <a:spcBef>
                <a:spcPct val="0"/>
              </a:spcBef>
            </a:pPr>
            <a:r>
              <a:rPr lang="en-US" sz="270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왜 필요한가?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35424" y="7478978"/>
            <a:ext cx="10469662" cy="1398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5088" lvl="1" indent="-292544" algn="l">
              <a:lnSpc>
                <a:spcPts val="3793"/>
              </a:lnSpc>
              <a:buFont typeface="Arial"/>
              <a:buChar char="•"/>
            </a:pPr>
            <a:r>
              <a:rPr lang="en-US" sz="2709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Sequence </a:t>
            </a:r>
            <a:r>
              <a:rPr lang="en-US" sz="270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데이터 생성 및 순서 결정</a:t>
            </a:r>
          </a:p>
          <a:p>
            <a:pPr marL="585088" lvl="1" indent="-292544" algn="l">
              <a:lnSpc>
                <a:spcPts val="3793"/>
              </a:lnSpc>
              <a:buFont typeface="Arial"/>
              <a:buChar char="•"/>
            </a:pPr>
            <a:r>
              <a:rPr lang="en-US" sz="2709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Sequencer </a:t>
            </a:r>
            <a:r>
              <a:rPr lang="en-US" sz="270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중재자 역할 </a:t>
            </a:r>
          </a:p>
          <a:p>
            <a:pPr marL="585088" lvl="1" indent="-292544" algn="l">
              <a:lnSpc>
                <a:spcPts val="3793"/>
              </a:lnSpc>
              <a:spcBef>
                <a:spcPct val="0"/>
              </a:spcBef>
              <a:buFont typeface="Arial"/>
              <a:buChar char="•"/>
            </a:pPr>
            <a:r>
              <a:rPr lang="en-US" sz="2709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Driver </a:t>
            </a:r>
            <a:r>
              <a:rPr lang="en-US" sz="270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데이터를 신호로 바꾸어서 DUT에 발송(실행)</a:t>
            </a:r>
          </a:p>
        </p:txBody>
      </p:sp>
      <p:sp>
        <p:nvSpPr>
          <p:cNvPr id="16" name="Freeform 16"/>
          <p:cNvSpPr/>
          <p:nvPr/>
        </p:nvSpPr>
        <p:spPr>
          <a:xfrm>
            <a:off x="1463055" y="6938212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6" y="0"/>
                </a:lnTo>
                <a:lnTo>
                  <a:pt x="492666" y="369500"/>
                </a:lnTo>
                <a:lnTo>
                  <a:pt x="0" y="369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097856" y="6900112"/>
            <a:ext cx="3858911" cy="445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3"/>
              </a:lnSpc>
              <a:spcBef>
                <a:spcPct val="0"/>
              </a:spcBef>
            </a:pPr>
            <a:r>
              <a:rPr lang="en-US" sz="270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Work Flow</a:t>
            </a:r>
          </a:p>
        </p:txBody>
      </p:sp>
      <p:sp>
        <p:nvSpPr>
          <p:cNvPr id="18" name="Freeform 18"/>
          <p:cNvSpPr/>
          <p:nvPr/>
        </p:nvSpPr>
        <p:spPr>
          <a:xfrm>
            <a:off x="1301192" y="2270224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041906" y="2167036"/>
            <a:ext cx="9106248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Sequence &amp; Sequencer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6282940" y="3426643"/>
            <a:ext cx="5744662" cy="2714353"/>
          </a:xfrm>
          <a:custGeom>
            <a:avLst/>
            <a:gdLst/>
            <a:ahLst/>
            <a:cxnLst/>
            <a:rect l="l" t="t" r="r" b="b"/>
            <a:pathLst>
              <a:path w="5744662" h="2714353">
                <a:moveTo>
                  <a:pt x="0" y="0"/>
                </a:moveTo>
                <a:lnTo>
                  <a:pt x="5744662" y="0"/>
                </a:lnTo>
                <a:lnTo>
                  <a:pt x="5744662" y="2714353"/>
                </a:lnTo>
                <a:lnTo>
                  <a:pt x="0" y="27143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92275" y="3378666"/>
            <a:ext cx="5146955" cy="3574647"/>
          </a:xfrm>
          <a:custGeom>
            <a:avLst/>
            <a:gdLst/>
            <a:ahLst/>
            <a:cxnLst/>
            <a:rect l="l" t="t" r="r" b="b"/>
            <a:pathLst>
              <a:path w="5146955" h="3574647">
                <a:moveTo>
                  <a:pt x="0" y="0"/>
                </a:moveTo>
                <a:lnTo>
                  <a:pt x="5146955" y="0"/>
                </a:lnTo>
                <a:lnTo>
                  <a:pt x="5146955" y="3574647"/>
                </a:lnTo>
                <a:lnTo>
                  <a:pt x="0" y="35746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476440" y="3214998"/>
            <a:ext cx="4928675" cy="3601458"/>
          </a:xfrm>
          <a:custGeom>
            <a:avLst/>
            <a:gdLst/>
            <a:ahLst/>
            <a:cxnLst/>
            <a:rect l="l" t="t" r="r" b="b"/>
            <a:pathLst>
              <a:path w="4928675" h="3601458">
                <a:moveTo>
                  <a:pt x="0" y="0"/>
                </a:moveTo>
                <a:lnTo>
                  <a:pt x="4928675" y="0"/>
                </a:lnTo>
                <a:lnTo>
                  <a:pt x="4928675" y="3601458"/>
                </a:lnTo>
                <a:lnTo>
                  <a:pt x="0" y="36014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578197" y="2933150"/>
            <a:ext cx="1838200" cy="445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3"/>
              </a:lnSpc>
              <a:spcBef>
                <a:spcPct val="0"/>
              </a:spcBef>
            </a:pPr>
            <a:r>
              <a:rPr lang="en-US" sz="270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[Sequence]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064076" y="2933150"/>
            <a:ext cx="1823729" cy="445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3"/>
              </a:lnSpc>
              <a:spcBef>
                <a:spcPct val="0"/>
              </a:spcBef>
            </a:pPr>
            <a:r>
              <a:rPr lang="en-US" sz="270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[Sequencer]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380679" y="2769482"/>
            <a:ext cx="1120197" cy="445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3"/>
              </a:lnSpc>
              <a:spcBef>
                <a:spcPct val="0"/>
              </a:spcBef>
            </a:pPr>
            <a:r>
              <a:rPr lang="en-US" sz="270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[Driver]</a:t>
            </a:r>
          </a:p>
        </p:txBody>
      </p:sp>
      <p:sp>
        <p:nvSpPr>
          <p:cNvPr id="16" name="AutoShape 16"/>
          <p:cNvSpPr/>
          <p:nvPr/>
        </p:nvSpPr>
        <p:spPr>
          <a:xfrm>
            <a:off x="1028700" y="4068671"/>
            <a:ext cx="749777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7" name="AutoShape 17"/>
          <p:cNvSpPr/>
          <p:nvPr/>
        </p:nvSpPr>
        <p:spPr>
          <a:xfrm>
            <a:off x="1001982" y="6455992"/>
            <a:ext cx="749777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8" name="AutoShape 18"/>
          <p:cNvSpPr/>
          <p:nvPr/>
        </p:nvSpPr>
        <p:spPr>
          <a:xfrm flipV="1">
            <a:off x="6282940" y="4202290"/>
            <a:ext cx="624862" cy="200025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9" name="AutoShape 19"/>
          <p:cNvSpPr/>
          <p:nvPr/>
        </p:nvSpPr>
        <p:spPr>
          <a:xfrm flipV="1">
            <a:off x="6282940" y="5246780"/>
            <a:ext cx="624862" cy="200025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0" name="AutoShape 20"/>
          <p:cNvSpPr/>
          <p:nvPr/>
        </p:nvSpPr>
        <p:spPr>
          <a:xfrm flipV="1">
            <a:off x="12867781" y="3847607"/>
            <a:ext cx="624862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1" name="AutoShape 21"/>
          <p:cNvSpPr/>
          <p:nvPr/>
        </p:nvSpPr>
        <p:spPr>
          <a:xfrm flipV="1">
            <a:off x="12867781" y="5921921"/>
            <a:ext cx="624862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2" name="TextBox 22"/>
          <p:cNvSpPr txBox="1"/>
          <p:nvPr/>
        </p:nvSpPr>
        <p:spPr>
          <a:xfrm>
            <a:off x="841924" y="7229538"/>
            <a:ext cx="16626693" cy="1874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3"/>
              </a:lnSpc>
            </a:pPr>
            <a:r>
              <a:rPr lang="en-US" sz="270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1. Start_item()코드가 실행되면 Driver에서 get_next_item() 코드가 실행될 때까지 대기(</a:t>
            </a:r>
            <a:r>
              <a:rPr lang="en-US" sz="2709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Sequencer 중재</a:t>
            </a:r>
            <a:r>
              <a:rPr lang="en-US" sz="270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)</a:t>
            </a:r>
          </a:p>
          <a:p>
            <a:pPr algn="l">
              <a:lnSpc>
                <a:spcPts val="3793"/>
              </a:lnSpc>
            </a:pPr>
            <a:r>
              <a:rPr lang="en-US" sz="270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 Driver에서 get_next_item() 실행되면 </a:t>
            </a:r>
            <a:r>
              <a:rPr lang="en-US" sz="2709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sequence의 다음 코드 진행해서 Transaction 생성</a:t>
            </a:r>
            <a:r>
              <a:rPr lang="en-US" sz="270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(아직 전송대기)</a:t>
            </a:r>
          </a:p>
          <a:p>
            <a:pPr algn="l">
              <a:lnSpc>
                <a:spcPts val="3793"/>
              </a:lnSpc>
            </a:pPr>
            <a:r>
              <a:rPr lang="en-US" sz="270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3. finish_item(item) 코드 실행하면 </a:t>
            </a:r>
            <a:r>
              <a:rPr lang="en-US" sz="2709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sequencer가 driver에 데이터 전송</a:t>
            </a:r>
            <a:r>
              <a:rPr lang="en-US" sz="270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, 현재 sequence는 finish_item코드에서 대기</a:t>
            </a:r>
          </a:p>
          <a:p>
            <a:pPr algn="l">
              <a:lnSpc>
                <a:spcPts val="3793"/>
              </a:lnSpc>
              <a:spcBef>
                <a:spcPct val="0"/>
              </a:spcBef>
            </a:pPr>
            <a:r>
              <a:rPr lang="en-US" sz="270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4. Driver에서 item_done()코드 호출한 후에 sequence는 다음 루프를 돌 수 있다.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Sequence &amp; Driver</a:t>
            </a:r>
          </a:p>
        </p:txBody>
      </p:sp>
      <p:sp>
        <p:nvSpPr>
          <p:cNvPr id="24" name="Freeform 24"/>
          <p:cNvSpPr/>
          <p:nvPr/>
        </p:nvSpPr>
        <p:spPr>
          <a:xfrm>
            <a:off x="1301192" y="2270224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2041906" y="2167036"/>
            <a:ext cx="9106248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예시 코드 : Line Buffer Verification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01192" y="2270224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041906" y="2167036"/>
            <a:ext cx="3881684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Virtual Sequencer란?</a:t>
            </a:r>
          </a:p>
        </p:txBody>
      </p:sp>
      <p:sp>
        <p:nvSpPr>
          <p:cNvPr id="12" name="Freeform 12"/>
          <p:cNvSpPr/>
          <p:nvPr/>
        </p:nvSpPr>
        <p:spPr>
          <a:xfrm>
            <a:off x="1549239" y="4141317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0"/>
                </a:lnTo>
                <a:lnTo>
                  <a:pt x="0" y="369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184041" y="4103217"/>
            <a:ext cx="2127228" cy="445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3"/>
              </a:lnSpc>
              <a:spcBef>
                <a:spcPct val="0"/>
              </a:spcBef>
            </a:pPr>
            <a:r>
              <a:rPr lang="en-US" sz="270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왜 필요한가?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97286" y="2886127"/>
            <a:ext cx="15462014" cy="921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Driver에 연결되지 않고, 다른 Sequencer들을 참조만 하는 Sequencer</a:t>
            </a:r>
          </a:p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여러 개의 Sequencer를 한 곳에서 제어하기 위한 컨트롤 타워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41906" y="4660160"/>
            <a:ext cx="15217394" cy="5379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3"/>
              </a:lnSpc>
            </a:pPr>
            <a:r>
              <a:rPr lang="en-US" sz="270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문제점</a:t>
            </a:r>
          </a:p>
          <a:p>
            <a:pPr marL="585088" lvl="1" indent="-292544" algn="l">
              <a:lnSpc>
                <a:spcPts val="3793"/>
              </a:lnSpc>
              <a:buFont typeface="Arial"/>
              <a:buChar char="•"/>
            </a:pPr>
            <a:r>
              <a:rPr lang="en-US" sz="270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단일 Agent 테스트: </a:t>
            </a:r>
            <a:r>
              <a:rPr lang="en-US" sz="2709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Sequence → Sequencer → Driver</a:t>
            </a:r>
            <a:r>
              <a:rPr lang="en-US" sz="270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흐름이 간단함</a:t>
            </a:r>
          </a:p>
          <a:p>
            <a:pPr marL="585088" lvl="1" indent="-292544" algn="l">
              <a:lnSpc>
                <a:spcPts val="3793"/>
              </a:lnSpc>
              <a:buFont typeface="Arial"/>
              <a:buChar char="•"/>
            </a:pPr>
            <a:r>
              <a:rPr lang="en-US" sz="270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하지만 여러 Agent를 동시에 제어해야 한다면?</a:t>
            </a:r>
          </a:p>
          <a:p>
            <a:pPr marL="1170177" lvl="2" indent="-390059" algn="l">
              <a:lnSpc>
                <a:spcPts val="3793"/>
              </a:lnSpc>
              <a:buFont typeface="Arial"/>
              <a:buChar char="⚬"/>
            </a:pPr>
            <a:r>
              <a:rPr lang="en-US" sz="270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Ethernet Agent와 CPU Agent를 동시에 동작</a:t>
            </a:r>
          </a:p>
          <a:p>
            <a:pPr marL="1170177" lvl="2" indent="-390059" algn="l">
              <a:lnSpc>
                <a:spcPts val="3793"/>
              </a:lnSpc>
              <a:buFont typeface="Arial"/>
              <a:buChar char="⚬"/>
            </a:pPr>
            <a:r>
              <a:rPr lang="en-US" sz="270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두 Agent 간 타이밍 조율이 필요함</a:t>
            </a:r>
          </a:p>
          <a:p>
            <a:pPr algn="l">
              <a:lnSpc>
                <a:spcPts val="1399"/>
              </a:lnSpc>
            </a:pPr>
            <a:endParaRPr lang="en-US" sz="2709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3793"/>
              </a:lnSpc>
            </a:pPr>
            <a:r>
              <a:rPr lang="en-US" sz="270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해결책: </a:t>
            </a:r>
            <a:r>
              <a:rPr lang="en-US" sz="2709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Virtual Sequencer</a:t>
            </a:r>
          </a:p>
          <a:p>
            <a:pPr marL="585088" lvl="1" indent="-292544" algn="l">
              <a:lnSpc>
                <a:spcPts val="3793"/>
              </a:lnSpc>
              <a:buFont typeface="Arial"/>
              <a:buChar char="•"/>
            </a:pPr>
            <a:r>
              <a:rPr lang="en-US" sz="270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여러 Sequencer에 대한 참조(Reference)를 가짐</a:t>
            </a:r>
          </a:p>
          <a:p>
            <a:pPr marL="585088" lvl="1" indent="-292544" algn="l">
              <a:lnSpc>
                <a:spcPts val="3793"/>
              </a:lnSpc>
              <a:buFont typeface="Arial"/>
              <a:buChar char="•"/>
            </a:pPr>
            <a:r>
              <a:rPr lang="en-US" sz="270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각 Sequencer에 Sequence를 실행시킬 수 있음</a:t>
            </a:r>
          </a:p>
          <a:p>
            <a:pPr marL="585088" lvl="1" indent="-292544" algn="l">
              <a:lnSpc>
                <a:spcPts val="3793"/>
              </a:lnSpc>
              <a:buFont typeface="Arial"/>
              <a:buChar char="•"/>
            </a:pPr>
            <a:r>
              <a:rPr lang="en-US" sz="270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자신은 Driver를 갖지 않음 (Only 제어 역할)</a:t>
            </a:r>
          </a:p>
          <a:p>
            <a:pPr algn="l">
              <a:lnSpc>
                <a:spcPts val="3793"/>
              </a:lnSpc>
            </a:pPr>
            <a:endParaRPr lang="en-US" sz="2709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3793"/>
              </a:lnSpc>
            </a:pPr>
            <a:endParaRPr lang="en-US" sz="2709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Virtual Sequencer &amp; Virtual Sequence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01192" y="2270224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49239" y="4147032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0"/>
                </a:lnTo>
                <a:lnTo>
                  <a:pt x="0" y="369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2" name="Table 12"/>
          <p:cNvGraphicFramePr>
            <a:graphicFrameLocks noGrp="1"/>
          </p:cNvGraphicFramePr>
          <p:nvPr/>
        </p:nvGraphicFramePr>
        <p:xfrm>
          <a:off x="2184041" y="4706848"/>
          <a:ext cx="13740440" cy="4229100"/>
        </p:xfrm>
        <a:graphic>
          <a:graphicData uri="http://schemas.openxmlformats.org/drawingml/2006/table">
            <a:tbl>
              <a:tblPr/>
              <a:tblGrid>
                <a:gridCol w="2432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31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948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5820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구분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일반 Sequence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Virtual Sequence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5820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실행 위치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일반 Sequencer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Virtual Sequencer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5820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Item 생성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함 (Transaction)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안 함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5820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역할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Transaction 생성/전송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다른 Sequence들 실행 제어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5820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Macro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uvm_do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uvm_do_on 또는 start()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TextBox 13"/>
          <p:cNvSpPr txBox="1"/>
          <p:nvPr/>
        </p:nvSpPr>
        <p:spPr>
          <a:xfrm>
            <a:off x="2041906" y="2167036"/>
            <a:ext cx="3881684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Virtual Sequence란?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84041" y="4108932"/>
            <a:ext cx="10170573" cy="445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3"/>
              </a:lnSpc>
              <a:spcBef>
                <a:spcPct val="0"/>
              </a:spcBef>
            </a:pPr>
            <a:r>
              <a:rPr lang="en-US" sz="270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일반 Sequence vs Virtual Sequence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97286" y="2886127"/>
            <a:ext cx="15462014" cy="1398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Virtual Sequencer에서 실행되는 Sequence</a:t>
            </a:r>
          </a:p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여러 Sub-sequencer의 Sequence들을 조율함</a:t>
            </a:r>
          </a:p>
          <a:p>
            <a:pPr algn="l">
              <a:lnSpc>
                <a:spcPts val="3791"/>
              </a:lnSpc>
            </a:pPr>
            <a:endParaRPr lang="en-US" sz="2708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Virtual Sequencer &amp; Virtual Sequence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49239" y="2346018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0"/>
                </a:lnTo>
                <a:lnTo>
                  <a:pt x="0" y="369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184041" y="3402545"/>
            <a:ext cx="6323269" cy="2462351"/>
          </a:xfrm>
          <a:custGeom>
            <a:avLst/>
            <a:gdLst/>
            <a:ahLst/>
            <a:cxnLst/>
            <a:rect l="l" t="t" r="r" b="b"/>
            <a:pathLst>
              <a:path w="6323269" h="2462351">
                <a:moveTo>
                  <a:pt x="0" y="0"/>
                </a:moveTo>
                <a:lnTo>
                  <a:pt x="6323268" y="0"/>
                </a:lnTo>
                <a:lnTo>
                  <a:pt x="6323268" y="2462351"/>
                </a:lnTo>
                <a:lnTo>
                  <a:pt x="0" y="24623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247179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184041" y="2307918"/>
            <a:ext cx="10170573" cy="445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3"/>
              </a:lnSpc>
              <a:spcBef>
                <a:spcPct val="0"/>
              </a:spcBef>
            </a:pPr>
            <a:r>
              <a:rPr lang="en-US" sz="270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동작 원리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Virtual Sequencer &amp; Virtual Sequence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97286" y="2886127"/>
            <a:ext cx="15462014" cy="921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1"/>
              </a:lnSpc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1. Virtual Sequencer 생성 (핸들 선언)</a:t>
            </a:r>
          </a:p>
          <a:p>
            <a:pPr algn="l">
              <a:lnSpc>
                <a:spcPts val="3791"/>
              </a:lnSpc>
            </a:pPr>
            <a:endParaRPr lang="en-US" sz="2708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797286" y="6030343"/>
            <a:ext cx="15462014" cy="445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1"/>
              </a:lnSpc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 Env의 Connect Phase (핸들 연결)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991489" y="4132531"/>
            <a:ext cx="15462014" cy="445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1"/>
              </a:lnSpc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→ 실제 Sequencer들에 대한 핸들 선언</a:t>
            </a:r>
          </a:p>
        </p:txBody>
      </p:sp>
      <p:sp>
        <p:nvSpPr>
          <p:cNvPr id="17" name="Freeform 17"/>
          <p:cNvSpPr/>
          <p:nvPr/>
        </p:nvSpPr>
        <p:spPr>
          <a:xfrm>
            <a:off x="2184041" y="6571158"/>
            <a:ext cx="6323269" cy="2871887"/>
          </a:xfrm>
          <a:custGeom>
            <a:avLst/>
            <a:gdLst/>
            <a:ahLst/>
            <a:cxnLst/>
            <a:rect l="l" t="t" r="r" b="b"/>
            <a:pathLst>
              <a:path w="6323269" h="2871887">
                <a:moveTo>
                  <a:pt x="0" y="0"/>
                </a:moveTo>
                <a:lnTo>
                  <a:pt x="6323268" y="0"/>
                </a:lnTo>
                <a:lnTo>
                  <a:pt x="6323268" y="2871887"/>
                </a:lnTo>
                <a:lnTo>
                  <a:pt x="0" y="28718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90824" b="-106846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8991489" y="8471072"/>
            <a:ext cx="15462014" cy="445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1"/>
              </a:lnSpc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→ Virtual Sequencer의 핸들에 실제 Sequencer 연결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49239" y="2346018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0"/>
                </a:lnTo>
                <a:lnTo>
                  <a:pt x="0" y="369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184041" y="3431388"/>
            <a:ext cx="6323269" cy="2840787"/>
          </a:xfrm>
          <a:custGeom>
            <a:avLst/>
            <a:gdLst/>
            <a:ahLst/>
            <a:cxnLst/>
            <a:rect l="l" t="t" r="r" b="b"/>
            <a:pathLst>
              <a:path w="6323269" h="2840787">
                <a:moveTo>
                  <a:pt x="0" y="0"/>
                </a:moveTo>
                <a:lnTo>
                  <a:pt x="6323268" y="0"/>
                </a:lnTo>
                <a:lnTo>
                  <a:pt x="6323268" y="2840787"/>
                </a:lnTo>
                <a:lnTo>
                  <a:pt x="0" y="28407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00929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184041" y="2307918"/>
            <a:ext cx="10170573" cy="445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3"/>
              </a:lnSpc>
              <a:spcBef>
                <a:spcPct val="0"/>
              </a:spcBef>
            </a:pPr>
            <a:r>
              <a:rPr lang="en-US" sz="270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동작 원리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Virtual Sequencer &amp; Virtual Sequence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97286" y="2886127"/>
            <a:ext cx="15462014" cy="445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1"/>
              </a:lnSpc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3. Virtual Sequence 작성 및 실행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991489" y="5397386"/>
            <a:ext cx="15462014" cy="445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1"/>
              </a:lnSpc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→ p_sequencer로 각 Sequencer 접근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7762" y="7224675"/>
            <a:ext cx="16672477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=&gt; Virtual Sequencer는 여러 Sequencer에 대한 참조를 관리하고,</a:t>
            </a:r>
          </a:p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Virtual Sequence는 이들을 통해 다중 Agent의 동작을 조율함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01192" y="2270224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1916823" y="4617567"/>
          <a:ext cx="14454355" cy="4619623"/>
        </p:xfrm>
        <a:graphic>
          <a:graphicData uri="http://schemas.openxmlformats.org/drawingml/2006/table">
            <a:tbl>
              <a:tblPr/>
              <a:tblGrid>
                <a:gridCol w="1736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7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00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5170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구분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m_sequencer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각진펜 Bold"/>
                          <a:ea typeface="각진펜 Bold"/>
                          <a:cs typeface="각진펜 Bold"/>
                          <a:sym typeface="각진펜 Bold"/>
                        </a:rPr>
                        <a:t>p_sequencer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5170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타입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uvm_sequencer_base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사용자 정의 Sequencer 타입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8943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선언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자동 제공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uvm_declare_p_sequencer 필요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5170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멤버 접근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불가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가능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5170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사용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일반 Sequence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각진펜"/>
                          <a:ea typeface="각진펜"/>
                          <a:cs typeface="각진펜"/>
                          <a:sym typeface="각진펜"/>
                        </a:rPr>
                        <a:t>Virtual Sequence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TextBox 12"/>
          <p:cNvSpPr txBox="1"/>
          <p:nvPr/>
        </p:nvSpPr>
        <p:spPr>
          <a:xfrm>
            <a:off x="2041906" y="2167036"/>
            <a:ext cx="6315487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p_sequencer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97286" y="2886127"/>
            <a:ext cx="15462014" cy="1398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m_sequencer를 구체적인 타입으로 형변환하여, Virtual Sequencer의 멤버에 접근 가능</a:t>
            </a:r>
          </a:p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여러 Sequencer를 한 번에 제어하여 Virtual Sequence의 핵심 동작을 가능하게 함</a:t>
            </a:r>
          </a:p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일반 Sequence에서는 불필요하지만, Virtual Sequence를 작성할 때는 필수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Virtual Sequencer &amp; Virtual Sequence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75106" y="2939504"/>
            <a:ext cx="6153260" cy="6110410"/>
          </a:xfrm>
          <a:custGeom>
            <a:avLst/>
            <a:gdLst/>
            <a:ahLst/>
            <a:cxnLst/>
            <a:rect l="l" t="t" r="r" b="b"/>
            <a:pathLst>
              <a:path w="6153260" h="6110410">
                <a:moveTo>
                  <a:pt x="0" y="0"/>
                </a:moveTo>
                <a:lnTo>
                  <a:pt x="6153261" y="0"/>
                </a:lnTo>
                <a:lnTo>
                  <a:pt x="6153261" y="6110411"/>
                </a:lnTo>
                <a:lnTo>
                  <a:pt x="0" y="61104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Phase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01270" y="2891879"/>
            <a:ext cx="9658030" cy="352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UVM Phase: 왜 필요한가?</a:t>
            </a:r>
          </a:p>
          <a:p>
            <a:pPr algn="l">
              <a:lnSpc>
                <a:spcPts val="2800"/>
              </a:lnSpc>
            </a:pPr>
            <a:endParaRPr lang="en-US" sz="20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Problem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Race Conditions</a:t>
            </a: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컴포넌트 간 생성 및 연결 순서가 보장되지 않아 초기화 오류 발생.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Unpredictable Behavior</a:t>
            </a: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시뮬레이터마다, 혹은 실행할 때마다 동작 순서가 달라지는 문제 발생.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Premature Termination</a:t>
            </a: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: 테스트가 완료되기 전에 시뮬레이션이 조기 종료되는 문제.</a:t>
            </a:r>
          </a:p>
          <a:p>
            <a:pPr algn="l">
              <a:lnSpc>
                <a:spcPts val="2800"/>
              </a:lnSpc>
            </a:pPr>
            <a:endParaRPr lang="en-US" sz="20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Solution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UVM Phase가 라이프사이클을 단계별로 강제하여 동기화 보장</a:t>
            </a:r>
          </a:p>
        </p:txBody>
      </p:sp>
      <p:sp>
        <p:nvSpPr>
          <p:cNvPr id="13" name="Freeform 13"/>
          <p:cNvSpPr/>
          <p:nvPr/>
        </p:nvSpPr>
        <p:spPr>
          <a:xfrm>
            <a:off x="1301192" y="2270224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041906" y="2167036"/>
            <a:ext cx="6315487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Phase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01192" y="3106836"/>
            <a:ext cx="8728087" cy="2683249"/>
          </a:xfrm>
          <a:custGeom>
            <a:avLst/>
            <a:gdLst/>
            <a:ahLst/>
            <a:cxnLst/>
            <a:rect l="l" t="t" r="r" b="b"/>
            <a:pathLst>
              <a:path w="8728087" h="2683249">
                <a:moveTo>
                  <a:pt x="0" y="0"/>
                </a:moveTo>
                <a:lnTo>
                  <a:pt x="8728087" y="0"/>
                </a:lnTo>
                <a:lnTo>
                  <a:pt x="8728087" y="2683249"/>
                </a:lnTo>
                <a:lnTo>
                  <a:pt x="0" y="26832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2664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301192" y="6075835"/>
            <a:ext cx="12685514" cy="281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1. 주요 기능: 컴포넌트 생성 및 인스턴스화</a:t>
            </a:r>
          </a:p>
          <a:p>
            <a:pPr marL="431802" lvl="1" indent="-215901" algn="l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uvm_component 객체를 메모리에 할당하고 생성.</a:t>
            </a:r>
          </a:p>
          <a:p>
            <a:pPr marL="431802" lvl="1" indent="-215901" algn="l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type_id::create() 사용 (Factory Pattern).</a:t>
            </a:r>
          </a:p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 실행 순서: Top-Down</a:t>
            </a:r>
          </a:p>
          <a:p>
            <a:pPr marL="431802" lvl="1" indent="-215901" algn="l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uvm_root -&gt; uvm_test -&gt; uvm_env -&gt; uvm_agent -&gt; Driver</a:t>
            </a:r>
          </a:p>
          <a:p>
            <a:pPr marL="431802" lvl="1" indent="-215901" algn="l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부모가 먼저 존재해야 자식을 그 안에 생성할 수 있기 때문. (UVM Phase 중 유일한 Top-Down).</a:t>
            </a:r>
          </a:p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3. 추가 역할: 설정값 적용 (Configuration)</a:t>
            </a:r>
          </a:p>
          <a:p>
            <a:pPr marL="431802" lvl="1" indent="-215901" algn="l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컴포넌트 생성 시점에 uvm_config_db::get()을 호출하여, 동작 모드(Active/Passive)나 파라미터를 확정 짓는 단계.</a:t>
            </a:r>
          </a:p>
        </p:txBody>
      </p:sp>
      <p:sp>
        <p:nvSpPr>
          <p:cNvPr id="12" name="Freeform 12"/>
          <p:cNvSpPr/>
          <p:nvPr/>
        </p:nvSpPr>
        <p:spPr>
          <a:xfrm>
            <a:off x="1301192" y="2270224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041906" y="2167036"/>
            <a:ext cx="6315487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Build Phase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Phase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7287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17048" y="2043166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3" y="0"/>
                </a:lnTo>
                <a:lnTo>
                  <a:pt x="496093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41633" y="2663597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7" y="0"/>
                </a:lnTo>
                <a:lnTo>
                  <a:pt x="492667" y="369500"/>
                </a:lnTo>
                <a:lnTo>
                  <a:pt x="0" y="369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17048" y="7474549"/>
            <a:ext cx="492667" cy="369500"/>
          </a:xfrm>
          <a:custGeom>
            <a:avLst/>
            <a:gdLst/>
            <a:ahLst/>
            <a:cxnLst/>
            <a:rect l="l" t="t" r="r" b="b"/>
            <a:pathLst>
              <a:path w="492667" h="369500">
                <a:moveTo>
                  <a:pt x="0" y="0"/>
                </a:moveTo>
                <a:lnTo>
                  <a:pt x="492666" y="0"/>
                </a:lnTo>
                <a:lnTo>
                  <a:pt x="492666" y="369500"/>
                </a:lnTo>
                <a:lnTo>
                  <a:pt x="0" y="369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870555" y="3197026"/>
            <a:ext cx="10375908" cy="4124423"/>
          </a:xfrm>
          <a:custGeom>
            <a:avLst/>
            <a:gdLst/>
            <a:ahLst/>
            <a:cxnLst/>
            <a:rect l="l" t="t" r="r" b="b"/>
            <a:pathLst>
              <a:path w="10375908" h="4124423">
                <a:moveTo>
                  <a:pt x="0" y="0"/>
                </a:moveTo>
                <a:lnTo>
                  <a:pt x="10375908" y="0"/>
                </a:lnTo>
                <a:lnTo>
                  <a:pt x="10375908" y="4124424"/>
                </a:lnTo>
                <a:lnTo>
                  <a:pt x="0" y="41244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Introduction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34300" y="2605141"/>
            <a:ext cx="3858911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UVM의 구조 (3개의 구조)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543770" y="2605141"/>
            <a:ext cx="3479884" cy="4277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1. Architecture 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계층성(Hierarchy)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모듈화(Modularity)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연결T(데이터 전송)</a:t>
            </a:r>
          </a:p>
          <a:p>
            <a:pPr algn="l">
              <a:lnSpc>
                <a:spcPts val="2800"/>
              </a:lnSpc>
            </a:pPr>
            <a:endParaRPr lang="en-US" sz="20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3639"/>
              </a:lnSpc>
            </a:pPr>
            <a:r>
              <a:rPr lang="en-US" sz="25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 Flexibility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UVM Factory (다형성)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UVM Config DB (데이터 저장)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Macro &amp; Method(효율화)</a:t>
            </a:r>
          </a:p>
          <a:p>
            <a:pPr algn="l">
              <a:lnSpc>
                <a:spcPts val="3639"/>
              </a:lnSpc>
            </a:pPr>
            <a:endParaRPr lang="en-US" sz="20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3639"/>
              </a:lnSpc>
              <a:spcBef>
                <a:spcPct val="0"/>
              </a:spcBef>
            </a:pPr>
            <a:endParaRPr lang="en-US" sz="20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123752" y="2038086"/>
            <a:ext cx="4934757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그렇다면 왜 UVM을 사용하는가?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20325" y="7970484"/>
            <a:ext cx="13620767" cy="895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“우리는 검증 코드를 작성하는게 아니라 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UVM을 통해서 ‘검증 플랫폼을 구축하는 것’이 핵심 목표이다.”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93983" y="7426924"/>
            <a:ext cx="3858911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UVM의 설계 철학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535279" y="6283877"/>
            <a:ext cx="3496866" cy="3220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3. Control</a:t>
            </a:r>
          </a:p>
          <a:p>
            <a:pPr marL="431801" lvl="1" indent="-215900" algn="just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Sequnce, seqeuncer 제어</a:t>
            </a:r>
          </a:p>
          <a:p>
            <a:pPr marL="431801" lvl="1" indent="-215900" algn="just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UVM Sequence(생성 및 전송)</a:t>
            </a:r>
          </a:p>
          <a:p>
            <a:pPr marL="431801" lvl="1" indent="-215900" algn="just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UVM Sequencer(중재)</a:t>
            </a:r>
          </a:p>
          <a:p>
            <a:pPr marL="431801" lvl="1" indent="-215900" algn="just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UVM phase(스케쥴러)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endParaRPr lang="en-US" sz="20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3639"/>
              </a:lnSpc>
              <a:spcBef>
                <a:spcPct val="0"/>
              </a:spcBef>
            </a:pPr>
            <a:endParaRPr lang="en-US" sz="20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3639"/>
              </a:lnSpc>
              <a:spcBef>
                <a:spcPct val="0"/>
              </a:spcBef>
            </a:pPr>
            <a:endParaRPr lang="en-US" sz="2000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53573" y="3044058"/>
            <a:ext cx="7706880" cy="3793534"/>
          </a:xfrm>
          <a:custGeom>
            <a:avLst/>
            <a:gdLst/>
            <a:ahLst/>
            <a:cxnLst/>
            <a:rect l="l" t="t" r="r" b="b"/>
            <a:pathLst>
              <a:path w="7706880" h="3793534">
                <a:moveTo>
                  <a:pt x="0" y="0"/>
                </a:moveTo>
                <a:lnTo>
                  <a:pt x="7706880" y="0"/>
                </a:lnTo>
                <a:lnTo>
                  <a:pt x="7706880" y="3793535"/>
                </a:lnTo>
                <a:lnTo>
                  <a:pt x="0" y="37935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227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717959" y="2926141"/>
            <a:ext cx="6962586" cy="4029368"/>
          </a:xfrm>
          <a:custGeom>
            <a:avLst/>
            <a:gdLst/>
            <a:ahLst/>
            <a:cxnLst/>
            <a:rect l="l" t="t" r="r" b="b"/>
            <a:pathLst>
              <a:path w="6962586" h="4029368">
                <a:moveTo>
                  <a:pt x="0" y="0"/>
                </a:moveTo>
                <a:lnTo>
                  <a:pt x="6962586" y="0"/>
                </a:lnTo>
                <a:lnTo>
                  <a:pt x="6962586" y="4029368"/>
                </a:lnTo>
                <a:lnTo>
                  <a:pt x="0" y="40293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353573" y="7056668"/>
            <a:ext cx="11501735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1. 주요 기능: TLM Network 구성</a:t>
            </a:r>
          </a:p>
          <a:p>
            <a:pPr marL="431802" lvl="1" indent="-215901" algn="l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build_phase에서 생성된 독립적인 컴포넌트들의 Port와 Export를 연결.</a:t>
            </a:r>
          </a:p>
          <a:p>
            <a:pPr marL="431802" lvl="1" indent="-215901" algn="l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모든 컴포넌트의 생성이 완료된 후 실행됨.</a:t>
            </a:r>
          </a:p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 실행 순서: Bottom-Up</a:t>
            </a:r>
          </a:p>
          <a:p>
            <a:pPr marL="431802" lvl="1" indent="-215901" algn="l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하위 컴포넌트부터 연결을 확정하고 상위로 올라옴.</a:t>
            </a:r>
          </a:p>
          <a:p>
            <a:pPr marL="431802" lvl="1" indent="-215901" algn="l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하위 계층의 포트 연결이 먼저 완료되어야, 상위 계층에서 이를 묶어서 외부로 노출할 수 있기 때문에</a:t>
            </a:r>
          </a:p>
        </p:txBody>
      </p:sp>
      <p:sp>
        <p:nvSpPr>
          <p:cNvPr id="13" name="Freeform 13"/>
          <p:cNvSpPr/>
          <p:nvPr/>
        </p:nvSpPr>
        <p:spPr>
          <a:xfrm>
            <a:off x="1301192" y="2270224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041906" y="2167036"/>
            <a:ext cx="6315487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Connect Phase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Phase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19277" y="2876954"/>
            <a:ext cx="3789251" cy="1107113"/>
          </a:xfrm>
          <a:custGeom>
            <a:avLst/>
            <a:gdLst/>
            <a:ahLst/>
            <a:cxnLst/>
            <a:rect l="l" t="t" r="r" b="b"/>
            <a:pathLst>
              <a:path w="3789251" h="1107113">
                <a:moveTo>
                  <a:pt x="0" y="0"/>
                </a:moveTo>
                <a:lnTo>
                  <a:pt x="3789251" y="0"/>
                </a:lnTo>
                <a:lnTo>
                  <a:pt x="3789251" y="1107113"/>
                </a:lnTo>
                <a:lnTo>
                  <a:pt x="0" y="1107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9402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19277" y="3957549"/>
            <a:ext cx="3789251" cy="1224747"/>
          </a:xfrm>
          <a:custGeom>
            <a:avLst/>
            <a:gdLst/>
            <a:ahLst/>
            <a:cxnLst/>
            <a:rect l="l" t="t" r="r" b="b"/>
            <a:pathLst>
              <a:path w="3789251" h="1224747">
                <a:moveTo>
                  <a:pt x="0" y="0"/>
                </a:moveTo>
                <a:lnTo>
                  <a:pt x="3789251" y="0"/>
                </a:lnTo>
                <a:lnTo>
                  <a:pt x="3789251" y="1224746"/>
                </a:lnTo>
                <a:lnTo>
                  <a:pt x="0" y="12247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2124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19277" y="5182295"/>
            <a:ext cx="3789251" cy="963361"/>
          </a:xfrm>
          <a:custGeom>
            <a:avLst/>
            <a:gdLst/>
            <a:ahLst/>
            <a:cxnLst/>
            <a:rect l="l" t="t" r="r" b="b"/>
            <a:pathLst>
              <a:path w="3789251" h="963361">
                <a:moveTo>
                  <a:pt x="0" y="0"/>
                </a:moveTo>
                <a:lnTo>
                  <a:pt x="3789251" y="0"/>
                </a:lnTo>
                <a:lnTo>
                  <a:pt x="3789251" y="963361"/>
                </a:lnTo>
                <a:lnTo>
                  <a:pt x="0" y="9633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38383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144000" y="2876954"/>
            <a:ext cx="6654756" cy="3284499"/>
          </a:xfrm>
          <a:custGeom>
            <a:avLst/>
            <a:gdLst/>
            <a:ahLst/>
            <a:cxnLst/>
            <a:rect l="l" t="t" r="r" b="b"/>
            <a:pathLst>
              <a:path w="6654756" h="3284499">
                <a:moveTo>
                  <a:pt x="0" y="0"/>
                </a:moveTo>
                <a:lnTo>
                  <a:pt x="6654756" y="0"/>
                </a:lnTo>
                <a:lnTo>
                  <a:pt x="6654756" y="3284499"/>
                </a:lnTo>
                <a:lnTo>
                  <a:pt x="0" y="32844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619277" y="6211049"/>
            <a:ext cx="11391007" cy="315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1. 주요 기능: Time Consuming</a:t>
            </a:r>
          </a:p>
          <a:p>
            <a:pPr marL="431799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유일하게 task로 구현된 Phase. (나머지는 function).</a:t>
            </a:r>
          </a:p>
          <a:p>
            <a:pPr marL="431799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Delay, Wait, Drive 등 실제 물리적 시간이 소모되는 시뮬레이션 동작 수행.</a:t>
            </a:r>
          </a:p>
          <a:p>
            <a:pPr algn="l">
              <a:lnSpc>
                <a:spcPts val="2799"/>
              </a:lnSpc>
            </a:pPr>
            <a:r>
              <a:rPr lang="en-US" sz="1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2. 실행 특성: Parallel Execution</a:t>
            </a:r>
          </a:p>
          <a:p>
            <a:pPr marL="431799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Build(Top-down)나 Connect(Bottom-up)와 달리 계층 순서가 없음.</a:t>
            </a:r>
          </a:p>
          <a:p>
            <a:pPr marL="431799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run_phase 진입 시, uvm_top부터 말단 Driver까지 모든 컴포넌트가 동시에 시작됨.</a:t>
            </a:r>
          </a:p>
          <a:p>
            <a:pPr algn="l">
              <a:lnSpc>
                <a:spcPts val="2799"/>
              </a:lnSpc>
            </a:pPr>
            <a:r>
              <a:rPr lang="en-US" sz="1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3. 종료 메커니즘: Objection System</a:t>
            </a:r>
          </a:p>
          <a:p>
            <a:pPr marL="431799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"단 한 명이라도 손을 들고 있으면(raise) 끝나지 않는다."</a:t>
            </a:r>
          </a:p>
          <a:p>
            <a:pPr marL="431799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모든 컴포넌트의 Objection Count가 0이 되는 순간, run_phase가 강제 종료되고 extract_phase로 이동.</a:t>
            </a:r>
          </a:p>
        </p:txBody>
      </p:sp>
      <p:sp>
        <p:nvSpPr>
          <p:cNvPr id="15" name="AutoShape 15"/>
          <p:cNvSpPr/>
          <p:nvPr/>
        </p:nvSpPr>
        <p:spPr>
          <a:xfrm>
            <a:off x="6388379" y="4569922"/>
            <a:ext cx="1779738" cy="0"/>
          </a:xfrm>
          <a:prstGeom prst="line">
            <a:avLst/>
          </a:prstGeom>
          <a:ln w="13335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6" name="TextBox 16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Phase</a:t>
            </a:r>
          </a:p>
        </p:txBody>
      </p:sp>
      <p:sp>
        <p:nvSpPr>
          <p:cNvPr id="17" name="Freeform 17"/>
          <p:cNvSpPr/>
          <p:nvPr/>
        </p:nvSpPr>
        <p:spPr>
          <a:xfrm>
            <a:off x="1301192" y="2270224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041906" y="2167036"/>
            <a:ext cx="6315487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Run Phase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700634" y="2919282"/>
            <a:ext cx="6474638" cy="4475594"/>
          </a:xfrm>
          <a:custGeom>
            <a:avLst/>
            <a:gdLst/>
            <a:ahLst/>
            <a:cxnLst/>
            <a:rect l="l" t="t" r="r" b="b"/>
            <a:pathLst>
              <a:path w="6474638" h="4475594">
                <a:moveTo>
                  <a:pt x="0" y="0"/>
                </a:moveTo>
                <a:lnTo>
                  <a:pt x="6474638" y="0"/>
                </a:lnTo>
                <a:lnTo>
                  <a:pt x="6474638" y="4475594"/>
                </a:lnTo>
                <a:lnTo>
                  <a:pt x="0" y="44755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347376" y="3758548"/>
            <a:ext cx="7911924" cy="2692520"/>
          </a:xfrm>
          <a:custGeom>
            <a:avLst/>
            <a:gdLst/>
            <a:ahLst/>
            <a:cxnLst/>
            <a:rect l="l" t="t" r="r" b="b"/>
            <a:pathLst>
              <a:path w="7911924" h="2692520">
                <a:moveTo>
                  <a:pt x="0" y="0"/>
                </a:moveTo>
                <a:lnTo>
                  <a:pt x="7911924" y="0"/>
                </a:lnTo>
                <a:lnTo>
                  <a:pt x="7911924" y="2692520"/>
                </a:lnTo>
                <a:lnTo>
                  <a:pt x="0" y="26925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613" r="-18885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700634" y="7508875"/>
            <a:ext cx="14079688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Report_phase</a:t>
            </a:r>
          </a:p>
          <a:p>
            <a:pPr marL="431799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Final Output : 앞서 판정된 결과를 보기 편한 형태로 가공하여 출력한다.</a:t>
            </a:r>
          </a:p>
          <a:p>
            <a:pPr marL="431799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콘솔/로그 출력: "TEST PASSED" 또는 "TEST FAILED"와 같은 최종 문구를 터미널과 로그 파일에 출력한다.</a:t>
            </a:r>
          </a:p>
          <a:p>
            <a:pPr marL="431799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통계 정보 표시: 시뮬레이션 동안 발생한 UVM_INFO, UVM_WARNING, UVM_ERROR, UVM_FATAL의 총개수를 집계하여 보여준다. </a:t>
            </a:r>
          </a:p>
          <a:p>
            <a:pPr marL="431799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파일 저장: 필요한 경우, 커버리지 리포트나 별도의 요약 파일을 디스크에 쓴다.</a:t>
            </a:r>
          </a:p>
        </p:txBody>
      </p:sp>
      <p:sp>
        <p:nvSpPr>
          <p:cNvPr id="13" name="AutoShape 13"/>
          <p:cNvSpPr/>
          <p:nvPr/>
        </p:nvSpPr>
        <p:spPr>
          <a:xfrm>
            <a:off x="8316390" y="5104808"/>
            <a:ext cx="889869" cy="0"/>
          </a:xfrm>
          <a:prstGeom prst="line">
            <a:avLst/>
          </a:prstGeom>
          <a:ln w="13335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4" name="TextBox 14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Phase</a:t>
            </a:r>
          </a:p>
        </p:txBody>
      </p:sp>
      <p:sp>
        <p:nvSpPr>
          <p:cNvPr id="15" name="Freeform 15"/>
          <p:cNvSpPr/>
          <p:nvPr/>
        </p:nvSpPr>
        <p:spPr>
          <a:xfrm>
            <a:off x="1301192" y="2270224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041906" y="2167036"/>
            <a:ext cx="6315487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Clean-Up Phase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7762" y="7274686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07762" y="763307"/>
            <a:ext cx="16672477" cy="8760385"/>
            <a:chOff x="0" y="0"/>
            <a:chExt cx="4391105" cy="23072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7" name="Freeform 7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8" name="Group 8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11" name="TextBox 11"/>
          <p:cNvSpPr txBox="1"/>
          <p:nvPr/>
        </p:nvSpPr>
        <p:spPr>
          <a:xfrm>
            <a:off x="2686215" y="4373563"/>
            <a:ext cx="12915570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0"/>
              </a:lnSpc>
              <a:spcBef>
                <a:spcPct val="0"/>
              </a:spcBef>
            </a:pPr>
            <a:r>
              <a:rPr lang="en-US" sz="8000" b="1" spc="-16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06</a:t>
            </a:r>
            <a:r>
              <a:rPr lang="en-US" sz="8000" b="1" spc="-16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Conclusion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2636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2636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01192" y="2270224"/>
            <a:ext cx="496094" cy="476250"/>
          </a:xfrm>
          <a:custGeom>
            <a:avLst/>
            <a:gdLst/>
            <a:ahLst/>
            <a:cxnLst/>
            <a:rect l="l" t="t" r="r" b="b"/>
            <a:pathLst>
              <a:path w="496094" h="476250">
                <a:moveTo>
                  <a:pt x="0" y="0"/>
                </a:moveTo>
                <a:lnTo>
                  <a:pt x="496094" y="0"/>
                </a:lnTo>
                <a:lnTo>
                  <a:pt x="496094" y="476250"/>
                </a:lnTo>
                <a:lnTo>
                  <a:pt x="0" y="476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041546" y="965836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Conclusion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97286" y="2167036"/>
            <a:ext cx="2041539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배운 점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25040" y="3068736"/>
            <a:ext cx="15350313" cy="4694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구조적 분리 : 정적 환경(env, agent, driver, monitor)와 동적 시나리오(Sequence)의 분리를 통해 UVM 환경에서 구조화를 통해 재사용성과 유연성을 확보하고, 다양한 시나리오에 확장에 용이한 구조를 습득했습니다.</a:t>
            </a:r>
          </a:p>
          <a:p>
            <a:pPr algn="l">
              <a:lnSpc>
                <a:spcPts val="3791"/>
              </a:lnSpc>
            </a:pPr>
            <a:endParaRPr lang="en-US" sz="2708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하드웨어 추상화 : RAL을 도입하여 물리적인 주소가 아닌 객체(Object)중심의 추상화된 하드웨어 검증 기법을 학습을 할 수 있었습니다.</a:t>
            </a:r>
          </a:p>
          <a:p>
            <a:pPr algn="l">
              <a:lnSpc>
                <a:spcPts val="3791"/>
              </a:lnSpc>
            </a:pPr>
            <a:endParaRPr lang="en-US" sz="2708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584672" lvl="1" indent="-292336" algn="l">
              <a:lnSpc>
                <a:spcPts val="3791"/>
              </a:lnSpc>
              <a:buFont typeface="Arial"/>
              <a:buChar char="•"/>
            </a:pPr>
            <a:r>
              <a:rPr lang="en-US" sz="2708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Line Buffer 검증 : 학습한 이론을 바탕으로 실제 Line Buffer 검증을 하면서 Transaction의 흐름과 component들의 상호작용을 실제로 적용하며 이해할 수 있습니다.</a:t>
            </a:r>
          </a:p>
          <a:p>
            <a:pPr algn="l">
              <a:lnSpc>
                <a:spcPts val="3791"/>
              </a:lnSpc>
            </a:pPr>
            <a:endParaRPr lang="en-US" sz="2708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2636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2636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030523" y="965836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Reference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14017" y="3397885"/>
            <a:ext cx="15350313" cy="3443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[1] Accellera, "UVM (Universal Verification Methodology) User's Guide", accellera_uvm_userguide.pdf</a:t>
            </a:r>
          </a:p>
          <a:p>
            <a:pPr algn="l">
              <a:lnSpc>
                <a:spcPts val="3919"/>
              </a:lnSpc>
            </a:pPr>
            <a:endParaRPr lang="en-US" sz="2799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[2] "UVM Testbench 작성", WikiDocs, </a:t>
            </a:r>
            <a:r>
              <a:rPr lang="en-US" sz="2799" b="1" u="none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https://wikidocs.net/book/8302</a:t>
            </a:r>
          </a:p>
          <a:p>
            <a:pPr algn="l">
              <a:lnSpc>
                <a:spcPts val="3919"/>
              </a:lnSpc>
            </a:pPr>
            <a:endParaRPr lang="en-US" sz="2799" b="1" u="none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[3] ChipVerify, </a:t>
            </a:r>
            <a:r>
              <a:rPr lang="en-US" sz="2799" b="1" u="none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https://www.chipverify.com/</a:t>
            </a:r>
          </a:p>
          <a:p>
            <a:pPr algn="l">
              <a:lnSpc>
                <a:spcPts val="3919"/>
              </a:lnSpc>
            </a:pPr>
            <a:endParaRPr lang="en-US" sz="2799" b="1" u="none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3919"/>
              </a:lnSpc>
            </a:pPr>
            <a:r>
              <a:rPr lang="en-US" sz="2799" b="1" u="none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[4] VLSI Verify, https://vlsiverify.com/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7762" y="7274686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07762" y="763307"/>
            <a:ext cx="16672477" cy="8760385"/>
            <a:chOff x="0" y="0"/>
            <a:chExt cx="4391105" cy="23072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885350" y="3917951"/>
            <a:ext cx="8517301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0"/>
              </a:lnSpc>
              <a:spcBef>
                <a:spcPct val="0"/>
              </a:spcBef>
            </a:pPr>
            <a:r>
              <a:rPr lang="en-US" sz="8000" b="1" spc="-16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감사합니다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7762" y="7274686"/>
            <a:ext cx="16230600" cy="2832977"/>
          </a:xfrm>
          <a:custGeom>
            <a:avLst/>
            <a:gdLst/>
            <a:ahLst/>
            <a:cxnLst/>
            <a:rect l="l" t="t" r="r" b="b"/>
            <a:pathLst>
              <a:path w="16230600" h="2832977">
                <a:moveTo>
                  <a:pt x="0" y="0"/>
                </a:moveTo>
                <a:lnTo>
                  <a:pt x="16230600" y="0"/>
                </a:lnTo>
                <a:lnTo>
                  <a:pt x="16230600" y="2832978"/>
                </a:lnTo>
                <a:lnTo>
                  <a:pt x="0" y="2832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07762" y="763307"/>
            <a:ext cx="16672477" cy="8760385"/>
            <a:chOff x="0" y="0"/>
            <a:chExt cx="4391105" cy="23072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91105" cy="2307262"/>
            </a:xfrm>
            <a:custGeom>
              <a:avLst/>
              <a:gdLst/>
              <a:ahLst/>
              <a:cxnLst/>
              <a:rect l="l" t="t" r="r" b="b"/>
              <a:pathLst>
                <a:path w="4391105" h="2307262">
                  <a:moveTo>
                    <a:pt x="0" y="0"/>
                  </a:moveTo>
                  <a:lnTo>
                    <a:pt x="4391105" y="0"/>
                  </a:lnTo>
                  <a:lnTo>
                    <a:pt x="4391105" y="2307262"/>
                  </a:lnTo>
                  <a:lnTo>
                    <a:pt x="0" y="230726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91105" cy="2345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122792" y="4373563"/>
            <a:ext cx="1004241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0"/>
              </a:lnSpc>
              <a:spcBef>
                <a:spcPct val="0"/>
              </a:spcBef>
            </a:pPr>
            <a:r>
              <a:rPr lang="en-US" sz="8000" b="1" spc="-160">
                <a:solidFill>
                  <a:srgbClr val="004AAD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02</a:t>
            </a:r>
            <a:r>
              <a:rPr lang="en-US" sz="8000" b="1" spc="-16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Structure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2349668" y="8645983"/>
            <a:ext cx="390099" cy="374495"/>
          </a:xfrm>
          <a:custGeom>
            <a:avLst/>
            <a:gdLst/>
            <a:ahLst/>
            <a:cxnLst/>
            <a:rect l="l" t="t" r="r" b="b"/>
            <a:pathLst>
              <a:path w="390099" h="374495">
                <a:moveTo>
                  <a:pt x="0" y="0"/>
                </a:moveTo>
                <a:lnTo>
                  <a:pt x="390099" y="0"/>
                </a:lnTo>
                <a:lnTo>
                  <a:pt x="390099" y="374496"/>
                </a:lnTo>
                <a:lnTo>
                  <a:pt x="0" y="374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610262" y="1965021"/>
            <a:ext cx="5737155" cy="6356958"/>
          </a:xfrm>
          <a:custGeom>
            <a:avLst/>
            <a:gdLst/>
            <a:ahLst/>
            <a:cxnLst/>
            <a:rect l="l" t="t" r="r" b="b"/>
            <a:pathLst>
              <a:path w="5737155" h="6356958">
                <a:moveTo>
                  <a:pt x="0" y="0"/>
                </a:moveTo>
                <a:lnTo>
                  <a:pt x="5737155" y="0"/>
                </a:lnTo>
                <a:lnTo>
                  <a:pt x="5737155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Component Architecture &amp; Hierarchy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39767" y="8598204"/>
            <a:ext cx="125301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b="1" spc="-50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역할 기반 모듈화. 각 Component의 역할을 분리하여 컴포넌트의 재사용성과 확장성을 극대화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44000" y="1898346"/>
            <a:ext cx="7381131" cy="570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endParaRPr/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Test</a:t>
            </a:r>
          </a:p>
          <a:p>
            <a:pPr marL="863601" lvl="2" indent="-287867" algn="l">
              <a:lnSpc>
                <a:spcPts val="3000"/>
              </a:lnSpc>
              <a:buFont typeface="Arial"/>
              <a:buChar char="⚬"/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검증 시나리오를 정의하고 Environment를 구성/실행</a:t>
            </a: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Environment</a:t>
            </a:r>
          </a:p>
          <a:p>
            <a:pPr marL="863601" lvl="2" indent="-287867" algn="l">
              <a:lnSpc>
                <a:spcPts val="3000"/>
              </a:lnSpc>
              <a:buFont typeface="Arial"/>
              <a:buChar char="⚬"/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Agent, Scoreboard 등 검증 컴포넌트들을 통합하는 컨테이너</a:t>
            </a: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Agent</a:t>
            </a:r>
          </a:p>
          <a:p>
            <a:pPr marL="863601" lvl="2" indent="-287867" algn="l">
              <a:lnSpc>
                <a:spcPts val="3000"/>
              </a:lnSpc>
              <a:buFont typeface="Arial"/>
              <a:buChar char="⚬"/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특정 프로토콜을 처리하는 Sequencer, Driver, Monitor의 집합</a:t>
            </a: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Sequencer</a:t>
            </a:r>
          </a:p>
          <a:p>
            <a:pPr marL="863601" lvl="2" indent="-287867" algn="l">
              <a:lnSpc>
                <a:spcPts val="3000"/>
              </a:lnSpc>
              <a:buFont typeface="Arial"/>
              <a:buChar char="⚬"/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Transaction을 생성하고 Driver에게 전달하는 중재자</a:t>
            </a: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Driver</a:t>
            </a:r>
          </a:p>
          <a:p>
            <a:pPr marL="863601" lvl="2" indent="-287867" algn="l">
              <a:lnSpc>
                <a:spcPts val="3000"/>
              </a:lnSpc>
              <a:buFont typeface="Arial"/>
              <a:buChar char="⚬"/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Transaction을 pin-level signal로 변환하여 DUT에 인가</a:t>
            </a: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Monitor</a:t>
            </a:r>
          </a:p>
          <a:p>
            <a:pPr marL="863601" lvl="2" indent="-287867" algn="l">
              <a:lnSpc>
                <a:spcPts val="3000"/>
              </a:lnSpc>
              <a:buFont typeface="Arial"/>
              <a:buChar char="⚬"/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DUT의 pin-level signal을 관찰하여 Transaction으로 복원</a:t>
            </a: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Scoreboard</a:t>
            </a:r>
          </a:p>
          <a:p>
            <a:pPr marL="863601" lvl="2" indent="-287867" algn="l">
              <a:lnSpc>
                <a:spcPts val="3000"/>
              </a:lnSpc>
              <a:buFont typeface="Arial"/>
              <a:buChar char="⚬"/>
            </a:pPr>
            <a:r>
              <a:rPr lang="en-US" sz="2000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Expected와 Actual 결과를 비교하여 Pass/Fail 판정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481623" y="2111731"/>
            <a:ext cx="4730000" cy="4453796"/>
          </a:xfrm>
          <a:custGeom>
            <a:avLst/>
            <a:gdLst/>
            <a:ahLst/>
            <a:cxnLst/>
            <a:rect l="l" t="t" r="r" b="b"/>
            <a:pathLst>
              <a:path w="4730000" h="4453796">
                <a:moveTo>
                  <a:pt x="0" y="0"/>
                </a:moveTo>
                <a:lnTo>
                  <a:pt x="4730000" y="0"/>
                </a:lnTo>
                <a:lnTo>
                  <a:pt x="4730000" y="4453796"/>
                </a:lnTo>
                <a:lnTo>
                  <a:pt x="0" y="4453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454333" y="2107691"/>
            <a:ext cx="2541447" cy="4457835"/>
          </a:xfrm>
          <a:custGeom>
            <a:avLst/>
            <a:gdLst/>
            <a:ahLst/>
            <a:cxnLst/>
            <a:rect l="l" t="t" r="r" b="b"/>
            <a:pathLst>
              <a:path w="2541447" h="4457835">
                <a:moveTo>
                  <a:pt x="0" y="0"/>
                </a:moveTo>
                <a:lnTo>
                  <a:pt x="2541447" y="0"/>
                </a:lnTo>
                <a:lnTo>
                  <a:pt x="2541447" y="4457836"/>
                </a:lnTo>
                <a:lnTo>
                  <a:pt x="0" y="44578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152462" y="3892610"/>
            <a:ext cx="6011579" cy="1810413"/>
          </a:xfrm>
          <a:custGeom>
            <a:avLst/>
            <a:gdLst/>
            <a:ahLst/>
            <a:cxnLst/>
            <a:rect l="l" t="t" r="r" b="b"/>
            <a:pathLst>
              <a:path w="6011579" h="1810413">
                <a:moveTo>
                  <a:pt x="0" y="0"/>
                </a:moveTo>
                <a:lnTo>
                  <a:pt x="6011579" y="0"/>
                </a:lnTo>
                <a:lnTo>
                  <a:pt x="6011579" y="1810413"/>
                </a:lnTo>
                <a:lnTo>
                  <a:pt x="0" y="18104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8788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Agent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72309" y="7003677"/>
            <a:ext cx="6370330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Active Mode :</a:t>
            </a:r>
          </a:p>
          <a:p>
            <a:pPr marL="863598" lvl="2" indent="-287866" algn="l">
              <a:lnSpc>
                <a:spcPts val="2799"/>
              </a:lnSpc>
              <a:buFont typeface="Arial"/>
              <a:buChar char="⚬"/>
            </a:pPr>
            <a:r>
              <a:rPr lang="en-US" sz="1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구성: Sequencer + Driver + Monitor</a:t>
            </a:r>
          </a:p>
          <a:p>
            <a:pPr marL="863598" lvl="2" indent="-287866" algn="l">
              <a:lnSpc>
                <a:spcPts val="2799"/>
              </a:lnSpc>
              <a:buFont typeface="Arial"/>
              <a:buChar char="⚬"/>
            </a:pPr>
            <a:r>
              <a:rPr lang="en-US" sz="1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역할: DUT에 Stimulus를 주입하고, 응답을 관찰하여 Protocol Compliance를 검증함.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263669" y="7003677"/>
            <a:ext cx="8619564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Passive Mode :</a:t>
            </a:r>
          </a:p>
          <a:p>
            <a:pPr marL="863598" lvl="2" indent="-287866" algn="l">
              <a:lnSpc>
                <a:spcPts val="2799"/>
              </a:lnSpc>
              <a:buFont typeface="Arial"/>
              <a:buChar char="⚬"/>
            </a:pPr>
            <a:r>
              <a:rPr lang="en-US" sz="1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구성: Monitor Only</a:t>
            </a:r>
          </a:p>
          <a:p>
            <a:pPr marL="863598" lvl="2" indent="-287866" algn="l">
              <a:lnSpc>
                <a:spcPts val="2799"/>
              </a:lnSpc>
              <a:buFont typeface="Arial"/>
              <a:buChar char="⚬"/>
            </a:pPr>
            <a:r>
              <a:rPr lang="en-US" sz="1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역할: 트랜잭션 관찰 및 데이터 수집만 수행</a:t>
            </a:r>
          </a:p>
          <a:p>
            <a:pPr marL="863598" lvl="2" indent="-287866" algn="l">
              <a:lnSpc>
                <a:spcPts val="2799"/>
              </a:lnSpc>
              <a:buFont typeface="Arial"/>
              <a:buChar char="⚬"/>
            </a:pPr>
            <a:r>
              <a:rPr lang="en-US" sz="1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설계 의도: 수십 개의 Agent가 동시에 구동될 때 발생하는 시뮬레이션 오버헤드 제거.  is_active 변경만으로 Block Level VIP를 SoC 환경에 수정 없이 통합 가능.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762" y="763307"/>
            <a:ext cx="16672477" cy="9344356"/>
            <a:chOff x="0" y="0"/>
            <a:chExt cx="22229969" cy="12459142"/>
          </a:xfrm>
        </p:grpSpPr>
        <p:sp>
          <p:nvSpPr>
            <p:cNvPr id="3" name="Freeform 3"/>
            <p:cNvSpPr/>
            <p:nvPr/>
          </p:nvSpPr>
          <p:spPr>
            <a:xfrm>
              <a:off x="0" y="8681839"/>
              <a:ext cx="21640800" cy="3777303"/>
            </a:xfrm>
            <a:custGeom>
              <a:avLst/>
              <a:gdLst/>
              <a:ahLst/>
              <a:cxnLst/>
              <a:rect l="l" t="t" r="r" b="b"/>
              <a:pathLst>
                <a:path w="21640800" h="3777303">
                  <a:moveTo>
                    <a:pt x="0" y="0"/>
                  </a:moveTo>
                  <a:lnTo>
                    <a:pt x="21640800" y="0"/>
                  </a:lnTo>
                  <a:lnTo>
                    <a:pt x="21640800" y="3777303"/>
                  </a:lnTo>
                  <a:lnTo>
                    <a:pt x="0" y="3777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2229969" cy="11680514"/>
              <a:chOff x="0" y="0"/>
              <a:chExt cx="4391105" cy="230726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391105" cy="2307262"/>
              </a:xfrm>
              <a:custGeom>
                <a:avLst/>
                <a:gdLst/>
                <a:ahLst/>
                <a:cxnLst/>
                <a:rect l="l" t="t" r="r" b="b"/>
                <a:pathLst>
                  <a:path w="4391105" h="2307262">
                    <a:moveTo>
                      <a:pt x="0" y="0"/>
                    </a:moveTo>
                    <a:lnTo>
                      <a:pt x="4391105" y="0"/>
                    </a:lnTo>
                    <a:lnTo>
                      <a:pt x="4391105" y="2307262"/>
                    </a:lnTo>
                    <a:lnTo>
                      <a:pt x="0" y="23072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391105" cy="2345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807762" y="763307"/>
            <a:ext cx="16672477" cy="1143000"/>
            <a:chOff x="0" y="0"/>
            <a:chExt cx="4391105" cy="301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1105" cy="301037"/>
            </a:xfrm>
            <a:custGeom>
              <a:avLst/>
              <a:gdLst/>
              <a:ahLst/>
              <a:cxnLst/>
              <a:rect l="l" t="t" r="r" b="b"/>
              <a:pathLst>
                <a:path w="4391105" h="301037">
                  <a:moveTo>
                    <a:pt x="0" y="0"/>
                  </a:moveTo>
                  <a:lnTo>
                    <a:pt x="4391105" y="0"/>
                  </a:lnTo>
                  <a:lnTo>
                    <a:pt x="4391105" y="301037"/>
                  </a:lnTo>
                  <a:lnTo>
                    <a:pt x="0" y="301037"/>
                  </a:lnTo>
                  <a:close/>
                </a:path>
              </a:pathLst>
            </a:custGeom>
            <a:solidFill>
              <a:srgbClr val="EAF3FF"/>
            </a:solidFill>
            <a:ln cap="sq">
              <a:noFill/>
              <a:prstDash val="dash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391105" cy="339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896984" y="2077356"/>
            <a:ext cx="7330160" cy="6716259"/>
          </a:xfrm>
          <a:custGeom>
            <a:avLst/>
            <a:gdLst/>
            <a:ahLst/>
            <a:cxnLst/>
            <a:rect l="l" t="t" r="r" b="b"/>
            <a:pathLst>
              <a:path w="7330160" h="6716259">
                <a:moveTo>
                  <a:pt x="0" y="0"/>
                </a:moveTo>
                <a:lnTo>
                  <a:pt x="7330160" y="0"/>
                </a:lnTo>
                <a:lnTo>
                  <a:pt x="7330160" y="6716259"/>
                </a:lnTo>
                <a:lnTo>
                  <a:pt x="0" y="67162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885350" y="966507"/>
            <a:ext cx="8517301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Sequencer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95142" y="2816110"/>
            <a:ext cx="8985096" cy="518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1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동작 원리: Handshake</a:t>
            </a:r>
          </a:p>
          <a:p>
            <a:pPr marL="431799" lvl="1" indent="-215899" algn="l">
              <a:lnSpc>
                <a:spcPts val="29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Pull Mode 통신. Driver가 준비되었을 때만 데이터를 전달함.</a:t>
            </a:r>
          </a:p>
          <a:p>
            <a:pPr algn="l">
              <a:lnSpc>
                <a:spcPts val="2999"/>
              </a:lnSpc>
            </a:pPr>
            <a:endParaRPr lang="en-US" sz="1999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marL="431799" lvl="1" indent="-215899" algn="l">
              <a:lnSpc>
                <a:spcPts val="29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메커니즘:</a:t>
            </a:r>
          </a:p>
          <a:p>
            <a:pPr marL="863598" lvl="2" indent="-287866" algn="l">
              <a:lnSpc>
                <a:spcPts val="2999"/>
              </a:lnSpc>
              <a:buFont typeface="Arial"/>
              <a:buChar char="⚬"/>
            </a:pPr>
            <a:r>
              <a:rPr lang="en-US" sz="1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Driver → Sequencer: get_next_item() 호출 - "Transaction 요청"</a:t>
            </a:r>
          </a:p>
          <a:p>
            <a:pPr marL="863598" lvl="2" indent="-287866" algn="l">
              <a:lnSpc>
                <a:spcPts val="2999"/>
              </a:lnSpc>
              <a:buFont typeface="Arial"/>
              <a:buChar char="⚬"/>
            </a:pPr>
            <a:r>
              <a:rPr lang="en-US" sz="1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Sequencer: Arbitration 수행 후 선택된 seq_item 전달</a:t>
            </a:r>
          </a:p>
          <a:p>
            <a:pPr marL="863598" lvl="2" indent="-287866" algn="l">
              <a:lnSpc>
                <a:spcPts val="2999"/>
              </a:lnSpc>
              <a:buFont typeface="Arial"/>
              <a:buChar char="⚬"/>
            </a:pPr>
            <a:r>
              <a:rPr lang="en-US" sz="1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Driver: DUT에 신호 인가 완료</a:t>
            </a:r>
          </a:p>
          <a:p>
            <a:pPr marL="863598" lvl="2" indent="-287866" algn="l">
              <a:lnSpc>
                <a:spcPts val="2999"/>
              </a:lnSpc>
              <a:buFont typeface="Arial"/>
              <a:buChar char="⚬"/>
            </a:pPr>
            <a:r>
              <a:rPr lang="en-US" sz="1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Driver → Sequencer: item_done() 호출 - "처리 완료 통보"</a:t>
            </a:r>
          </a:p>
          <a:p>
            <a:pPr algn="l">
              <a:lnSpc>
                <a:spcPts val="2999"/>
              </a:lnSpc>
            </a:pPr>
            <a:endParaRPr lang="en-US" sz="1999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  <a:p>
            <a:pPr algn="l">
              <a:lnSpc>
                <a:spcPts val="2999"/>
              </a:lnSpc>
            </a:pPr>
            <a:r>
              <a:rPr lang="en-US" sz="1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핵심 기능: Arbitration</a:t>
            </a:r>
          </a:p>
          <a:p>
            <a:pPr marL="431799" lvl="1" indent="-215899" algn="l">
              <a:lnSpc>
                <a:spcPts val="2999"/>
              </a:lnSpc>
              <a:buFont typeface="Arial"/>
              <a:buChar char="•"/>
            </a:pPr>
            <a:r>
              <a:rPr lang="en-US" sz="1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다수의 Sequence가 동시에 트랜잭션을 요청할 때, 우선순위나 알고리즘에 따라 실행 순서를 결정.</a:t>
            </a:r>
          </a:p>
          <a:p>
            <a:pPr marL="863598" lvl="2" indent="-287866" algn="l">
              <a:lnSpc>
                <a:spcPts val="2999"/>
              </a:lnSpc>
              <a:buFont typeface="Arial"/>
              <a:buChar char="⚬"/>
            </a:pPr>
            <a:r>
              <a:rPr lang="en-US" sz="1999" b="1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알고리즘 예시: SEQ_ARB_FIFO, SEQ_ARB_RANDOM , SEQ_ARB_STRICT_FIFO...</a:t>
            </a:r>
          </a:p>
          <a:p>
            <a:pPr algn="l">
              <a:lnSpc>
                <a:spcPts val="2999"/>
              </a:lnSpc>
            </a:pPr>
            <a:endParaRPr lang="en-US" sz="1999" b="1">
              <a:solidFill>
                <a:srgbClr val="000000"/>
              </a:solidFill>
              <a:latin typeface="각진펜 Bold"/>
              <a:ea typeface="각진펜 Bold"/>
              <a:cs typeface="각진펜 Bold"/>
              <a:sym typeface="각진펜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3982</Words>
  <Application>Microsoft Office PowerPoint</Application>
  <PresentationFormat>사용자 지정</PresentationFormat>
  <Paragraphs>619</Paragraphs>
  <Slides>56</Slides>
  <Notes>12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3" baseType="lpstr">
      <vt:lpstr>Calibri</vt:lpstr>
      <vt:lpstr>각진펜 Bold</vt:lpstr>
      <vt:lpstr>Gotham Bold</vt:lpstr>
      <vt:lpstr>각진펜</vt:lpstr>
      <vt:lpstr>Arial</vt:lpstr>
      <vt:lpstr>Office Theme</vt:lpstr>
      <vt:lpstr>Worksheet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[UVM] Harman Assignment week 3</dc:title>
  <dc:creator>kccistc</dc:creator>
  <cp:lastModifiedBy>kccistc</cp:lastModifiedBy>
  <cp:revision>3</cp:revision>
  <dcterms:created xsi:type="dcterms:W3CDTF">2006-08-16T00:00:00Z</dcterms:created>
  <dcterms:modified xsi:type="dcterms:W3CDTF">2025-12-30T11:09:23Z</dcterms:modified>
  <dc:identifier>DAG7Y-AY88k</dc:identifier>
</cp:coreProperties>
</file>